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rimo" charset="1" panose="020B0604020202020204"/>
      <p:regular r:id="rId23"/>
    </p:embeddedFont>
    <p:embeddedFont>
      <p:font typeface="Arimo Bold" charset="1" panose="020B0704020202020204"/>
      <p:regular r:id="rId27"/>
    </p:embeddedFont>
    <p:embeddedFont>
      <p:font typeface="Arimo Italics" charset="1" panose="020B060402020209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27" Target="fonts/font27.fntdata" Type="http://schemas.openxmlformats.org/officeDocument/2006/relationships/font"/><Relationship Id="rId28" Target="notesSlides/notesSlide5.xml" Type="http://schemas.openxmlformats.org/officeDocument/2006/relationships/notesSlide"/><Relationship Id="rId29" Target="notesSlides/notesSlide6.xml" Type="http://schemas.openxmlformats.org/officeDocument/2006/relationships/notesSlide"/><Relationship Id="rId3" Target="viewProps.xml" Type="http://schemas.openxmlformats.org/officeDocument/2006/relationships/viewProps"/><Relationship Id="rId30" Target="notesSlides/notesSlide7.xml" Type="http://schemas.openxmlformats.org/officeDocument/2006/relationships/notesSlide"/><Relationship Id="rId31" Target="notesSlides/notesSlide8.xml" Type="http://schemas.openxmlformats.org/officeDocument/2006/relationships/notesSlide"/><Relationship Id="rId32" Target="notesSlides/notesSlide9.xml" Type="http://schemas.openxmlformats.org/officeDocument/2006/relationships/notesSlide"/><Relationship Id="rId33" Target="notesSlides/notesSlide10.xml" Type="http://schemas.openxmlformats.org/officeDocument/2006/relationships/notesSlide"/><Relationship Id="rId34" Target="notesSlides/notesSlide11.xml" Type="http://schemas.openxmlformats.org/officeDocument/2006/relationships/notesSlide"/><Relationship Id="rId35" Target="notesSlides/notesSlide12.xml" Type="http://schemas.openxmlformats.org/officeDocument/2006/relationships/notesSlide"/><Relationship Id="rId36" Target="notesSlides/notesSlide13.xml" Type="http://schemas.openxmlformats.org/officeDocument/2006/relationships/notesSlide"/><Relationship Id="rId37" Target="fonts/font37.fntdata" Type="http://schemas.openxmlformats.org/officeDocument/2006/relationships/font"/><Relationship Id="rId38" Target="notesSlides/notesSlide14.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1</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11</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10</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12</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13</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14</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2</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3</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4</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5</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6</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7</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8</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1.7.2013</a:t>
            </a:r>
          </a:p>
          <a:p>
            <a:r>
              <a:rPr lang="en-US"/>
              <a:t/>
            </a:r>
          </a:p>
          <a:p>
            <a:r>
              <a:rPr lang="en-US"/>
              <a:t>9</a:t>
            </a:r>
          </a:p>
          <a:p>
            <a:r>
              <a:rPr lang="en-US"/>
              <a:t/>
            </a:r>
          </a:p>
          <a:p>
            <a:r>
              <a:rPr lang="en-US"/>
              <a:t>‹#›</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https://www.sciencedirect.com/science/article/abs/pii/S0957417414006053" TargetMode="External" Type="http://schemas.openxmlformats.org/officeDocument/2006/relationships/hyperlink"/><Relationship Id="rId5" Target="https://www.researchgate.net/publication/324802711_Stock_Price_Prediction_Using_Support_Vector_Regression_on_Daily_and_Up_to_the_Minute_Prices" TargetMode="External" Type="http://schemas.openxmlformats.org/officeDocument/2006/relationships/hyperlink"/><Relationship Id="rId6" Target="https://link.springer.com/article/10.1016/j.jocs.2010.12.007"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16049019" y="9686925"/>
            <a:ext cx="2153221" cy="514350"/>
            <a:chOff x="0" y="0"/>
            <a:chExt cx="2870962"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207" r="0" b="-207"/>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grpSp>
        <p:nvGrpSpPr>
          <p:cNvPr name="Group 10" id="10"/>
          <p:cNvGrpSpPr/>
          <p:nvPr/>
        </p:nvGrpSpPr>
        <p:grpSpPr>
          <a:xfrm rot="0">
            <a:off x="992238" y="2598242"/>
            <a:ext cx="9445526" cy="1857671"/>
            <a:chOff x="0" y="0"/>
            <a:chExt cx="12594035" cy="2476895"/>
          </a:xfrm>
        </p:grpSpPr>
        <p:sp>
          <p:nvSpPr>
            <p:cNvPr name="Freeform 11" id="11"/>
            <p:cNvSpPr/>
            <p:nvPr/>
          </p:nvSpPr>
          <p:spPr>
            <a:xfrm flipH="false" flipV="false" rot="0">
              <a:off x="0" y="0"/>
              <a:ext cx="12594034" cy="2476895"/>
            </a:xfrm>
            <a:custGeom>
              <a:avLst/>
              <a:gdLst/>
              <a:ahLst/>
              <a:cxnLst/>
              <a:rect r="r" b="b" t="t" l="l"/>
              <a:pathLst>
                <a:path h="2476895" w="12594034">
                  <a:moveTo>
                    <a:pt x="0" y="0"/>
                  </a:moveTo>
                  <a:lnTo>
                    <a:pt x="12594034" y="0"/>
                  </a:lnTo>
                  <a:lnTo>
                    <a:pt x="12594034" y="2476895"/>
                  </a:lnTo>
                  <a:lnTo>
                    <a:pt x="0" y="2476895"/>
                  </a:lnTo>
                  <a:close/>
                </a:path>
              </a:pathLst>
            </a:custGeom>
            <a:solidFill>
              <a:srgbClr val="000000">
                <a:alpha val="0"/>
              </a:srgbClr>
            </a:solidFill>
          </p:spPr>
        </p:sp>
        <p:sp>
          <p:nvSpPr>
            <p:cNvPr name="TextBox 12" id="12"/>
            <p:cNvSpPr txBox="true"/>
            <p:nvPr/>
          </p:nvSpPr>
          <p:spPr>
            <a:xfrm>
              <a:off x="0" y="-57150"/>
              <a:ext cx="12594035" cy="2534045"/>
            </a:xfrm>
            <a:prstGeom prst="rect">
              <a:avLst/>
            </a:prstGeom>
          </p:spPr>
          <p:txBody>
            <a:bodyPr anchor="t" rtlCol="false" tIns="0" lIns="0" bIns="0" rIns="0"/>
            <a:lstStyle/>
            <a:p>
              <a:pPr algn="l">
                <a:lnSpc>
                  <a:spcPts val="6936"/>
                </a:lnSpc>
              </a:pPr>
              <a:r>
                <a:rPr lang="en-US" sz="5562">
                  <a:solidFill>
                    <a:srgbClr val="97B8FF"/>
                  </a:solidFill>
                  <a:latin typeface="Arimo"/>
                  <a:ea typeface="Arimo"/>
                  <a:cs typeface="Arimo"/>
                  <a:sym typeface="Arimo"/>
                </a:rPr>
                <a:t>AI-Based Stock Market Analysis</a:t>
              </a:r>
            </a:p>
          </p:txBody>
        </p:sp>
      </p:grpSp>
      <p:grpSp>
        <p:nvGrpSpPr>
          <p:cNvPr name="Group 13" id="13"/>
          <p:cNvGrpSpPr/>
          <p:nvPr/>
        </p:nvGrpSpPr>
        <p:grpSpPr>
          <a:xfrm rot="0">
            <a:off x="992238" y="4723954"/>
            <a:ext cx="9445526" cy="2878931"/>
            <a:chOff x="0" y="0"/>
            <a:chExt cx="12594035" cy="3838575"/>
          </a:xfrm>
        </p:grpSpPr>
        <p:sp>
          <p:nvSpPr>
            <p:cNvPr name="Freeform 14" id="14"/>
            <p:cNvSpPr/>
            <p:nvPr/>
          </p:nvSpPr>
          <p:spPr>
            <a:xfrm flipH="false" flipV="false" rot="0">
              <a:off x="0" y="0"/>
              <a:ext cx="12594034" cy="3838575"/>
            </a:xfrm>
            <a:custGeom>
              <a:avLst/>
              <a:gdLst/>
              <a:ahLst/>
              <a:cxnLst/>
              <a:rect r="r" b="b" t="t" l="l"/>
              <a:pathLst>
                <a:path h="3838575" w="12594034">
                  <a:moveTo>
                    <a:pt x="0" y="0"/>
                  </a:moveTo>
                  <a:lnTo>
                    <a:pt x="12594034" y="0"/>
                  </a:lnTo>
                  <a:lnTo>
                    <a:pt x="12594034" y="3838575"/>
                  </a:lnTo>
                  <a:lnTo>
                    <a:pt x="0" y="3838575"/>
                  </a:lnTo>
                  <a:close/>
                </a:path>
              </a:pathLst>
            </a:custGeom>
            <a:solidFill>
              <a:srgbClr val="000000">
                <a:alpha val="0"/>
              </a:srgbClr>
            </a:solidFill>
          </p:spPr>
        </p:sp>
        <p:sp>
          <p:nvSpPr>
            <p:cNvPr name="TextBox 15" id="15"/>
            <p:cNvSpPr txBox="true"/>
            <p:nvPr/>
          </p:nvSpPr>
          <p:spPr>
            <a:xfrm>
              <a:off x="0" y="-104775"/>
              <a:ext cx="12594035" cy="3943350"/>
            </a:xfrm>
            <a:prstGeom prst="rect">
              <a:avLst/>
            </a:prstGeom>
          </p:spPr>
          <p:txBody>
            <a:bodyPr anchor="t" rtlCol="false" tIns="0" lIns="0" bIns="0" rIns="0"/>
            <a:lstStyle/>
            <a:p>
              <a:pPr algn="l">
                <a:lnSpc>
                  <a:spcPts val="3561"/>
                </a:lnSpc>
              </a:pPr>
              <a:r>
                <a:rPr lang="en-US" sz="2187">
                  <a:solidFill>
                    <a:srgbClr val="E0D6DE"/>
                  </a:solidFill>
                  <a:latin typeface="Arimo"/>
                  <a:ea typeface="Arimo"/>
                  <a:cs typeface="Arimo"/>
                  <a:sym typeface="Arimo"/>
                </a:rPr>
                <a:t>This presentation delves into the application of artificial intelligence in analyzing stock market trends. The dynamic nature of the stock market, influenced by numerous factors, presents a unique challenge. Our project explores the potential of machine learning models to discern patterns and provide insights into stock price movements, aiming to assist in decision-making processes.</a:t>
              </a:r>
            </a:p>
          </p:txBody>
        </p:sp>
      </p:grpSp>
      <p:sp>
        <p:nvSpPr>
          <p:cNvPr name="TextBox 16" id="16"/>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992238" y="2957958"/>
            <a:ext cx="8953351" cy="971700"/>
            <a:chOff x="0" y="0"/>
            <a:chExt cx="11937801" cy="1295599"/>
          </a:xfrm>
        </p:grpSpPr>
        <p:sp>
          <p:nvSpPr>
            <p:cNvPr name="Freeform 7" id="7"/>
            <p:cNvSpPr/>
            <p:nvPr/>
          </p:nvSpPr>
          <p:spPr>
            <a:xfrm flipH="false" flipV="false" rot="0">
              <a:off x="0" y="0"/>
              <a:ext cx="11937802" cy="1295599"/>
            </a:xfrm>
            <a:custGeom>
              <a:avLst/>
              <a:gdLst/>
              <a:ahLst/>
              <a:cxnLst/>
              <a:rect r="r" b="b" t="t" l="l"/>
              <a:pathLst>
                <a:path h="1295599" w="11937802">
                  <a:moveTo>
                    <a:pt x="0" y="0"/>
                  </a:moveTo>
                  <a:lnTo>
                    <a:pt x="11937802" y="0"/>
                  </a:lnTo>
                  <a:lnTo>
                    <a:pt x="11937802" y="1295599"/>
                  </a:lnTo>
                  <a:lnTo>
                    <a:pt x="0" y="1295599"/>
                  </a:lnTo>
                  <a:close/>
                </a:path>
              </a:pathLst>
            </a:custGeom>
            <a:solidFill>
              <a:srgbClr val="000000">
                <a:alpha val="0"/>
              </a:srgbClr>
            </a:solidFill>
          </p:spPr>
        </p:sp>
        <p:sp>
          <p:nvSpPr>
            <p:cNvPr name="TextBox 8" id="8"/>
            <p:cNvSpPr txBox="true"/>
            <p:nvPr/>
          </p:nvSpPr>
          <p:spPr>
            <a:xfrm>
              <a:off x="0" y="-57150"/>
              <a:ext cx="11937801" cy="1352749"/>
            </a:xfrm>
            <a:prstGeom prst="rect">
              <a:avLst/>
            </a:prstGeom>
          </p:spPr>
          <p:txBody>
            <a:bodyPr anchor="t" rtlCol="false" tIns="0" lIns="0" bIns="0" rIns="0"/>
            <a:lstStyle/>
            <a:p>
              <a:pPr algn="l">
                <a:lnSpc>
                  <a:spcPts val="6936"/>
                </a:lnSpc>
              </a:pPr>
              <a:r>
                <a:rPr lang="en-US" sz="5562">
                  <a:solidFill>
                    <a:srgbClr val="97B8FF"/>
                  </a:solidFill>
                  <a:latin typeface="Arimo"/>
                  <a:ea typeface="Arimo"/>
                  <a:cs typeface="Arimo"/>
                  <a:sym typeface="Arimo"/>
                </a:rPr>
                <a:t>Challenges &amp; Limitations</a:t>
              </a:r>
            </a:p>
          </p:txBody>
        </p:sp>
      </p:grpSp>
      <p:grpSp>
        <p:nvGrpSpPr>
          <p:cNvPr name="Group 9" id="9"/>
          <p:cNvGrpSpPr/>
          <p:nvPr/>
        </p:nvGrpSpPr>
        <p:grpSpPr>
          <a:xfrm rot="0">
            <a:off x="992238" y="4815631"/>
            <a:ext cx="637794" cy="637889"/>
            <a:chOff x="0" y="0"/>
            <a:chExt cx="850392" cy="850519"/>
          </a:xfrm>
        </p:grpSpPr>
        <p:sp>
          <p:nvSpPr>
            <p:cNvPr name="Freeform 10" id="10"/>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11" id="11"/>
          <p:cNvGrpSpPr/>
          <p:nvPr/>
        </p:nvGrpSpPr>
        <p:grpSpPr>
          <a:xfrm rot="0">
            <a:off x="1221135" y="4979045"/>
            <a:ext cx="179934" cy="368201"/>
            <a:chOff x="0" y="0"/>
            <a:chExt cx="239912" cy="490935"/>
          </a:xfrm>
        </p:grpSpPr>
        <p:sp>
          <p:nvSpPr>
            <p:cNvPr name="Freeform 12" id="12"/>
            <p:cNvSpPr/>
            <p:nvPr/>
          </p:nvSpPr>
          <p:spPr>
            <a:xfrm flipH="false" flipV="false" rot="0">
              <a:off x="0" y="0"/>
              <a:ext cx="239912" cy="490935"/>
            </a:xfrm>
            <a:custGeom>
              <a:avLst/>
              <a:gdLst/>
              <a:ahLst/>
              <a:cxnLst/>
              <a:rect r="r" b="b" t="t" l="l"/>
              <a:pathLst>
                <a:path h="490935" w="239912">
                  <a:moveTo>
                    <a:pt x="0" y="0"/>
                  </a:moveTo>
                  <a:lnTo>
                    <a:pt x="239912" y="0"/>
                  </a:lnTo>
                  <a:lnTo>
                    <a:pt x="239912" y="490935"/>
                  </a:lnTo>
                  <a:lnTo>
                    <a:pt x="0" y="490935"/>
                  </a:lnTo>
                  <a:close/>
                </a:path>
              </a:pathLst>
            </a:custGeom>
            <a:solidFill>
              <a:srgbClr val="000000">
                <a:alpha val="0"/>
              </a:srgbClr>
            </a:solidFill>
          </p:spPr>
        </p:sp>
        <p:sp>
          <p:nvSpPr>
            <p:cNvPr name="TextBox 13" id="13"/>
            <p:cNvSpPr txBox="true"/>
            <p:nvPr/>
          </p:nvSpPr>
          <p:spPr>
            <a:xfrm>
              <a:off x="0" y="38100"/>
              <a:ext cx="239912"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1</a:t>
              </a:r>
            </a:p>
          </p:txBody>
        </p:sp>
      </p:grpSp>
      <p:grpSp>
        <p:nvGrpSpPr>
          <p:cNvPr name="Group 14" id="14"/>
          <p:cNvGrpSpPr/>
          <p:nvPr/>
        </p:nvGrpSpPr>
        <p:grpSpPr>
          <a:xfrm rot="0">
            <a:off x="1913632" y="4758481"/>
            <a:ext cx="3544044" cy="500062"/>
            <a:chOff x="0" y="0"/>
            <a:chExt cx="4725392" cy="666749"/>
          </a:xfrm>
        </p:grpSpPr>
        <p:sp>
          <p:nvSpPr>
            <p:cNvPr name="Freeform 15" id="15"/>
            <p:cNvSpPr/>
            <p:nvPr/>
          </p:nvSpPr>
          <p:spPr>
            <a:xfrm flipH="false" flipV="false" rot="0">
              <a:off x="0" y="0"/>
              <a:ext cx="4725392" cy="666749"/>
            </a:xfrm>
            <a:custGeom>
              <a:avLst/>
              <a:gdLst/>
              <a:ahLst/>
              <a:cxnLst/>
              <a:rect r="r" b="b" t="t" l="l"/>
              <a:pathLst>
                <a:path h="666749" w="4725392">
                  <a:moveTo>
                    <a:pt x="0" y="0"/>
                  </a:moveTo>
                  <a:lnTo>
                    <a:pt x="4725392" y="0"/>
                  </a:lnTo>
                  <a:lnTo>
                    <a:pt x="4725392" y="666749"/>
                  </a:lnTo>
                  <a:lnTo>
                    <a:pt x="0" y="666749"/>
                  </a:lnTo>
                  <a:close/>
                </a:path>
              </a:pathLst>
            </a:custGeom>
            <a:solidFill>
              <a:srgbClr val="000000">
                <a:alpha val="0"/>
              </a:srgbClr>
            </a:solidFill>
          </p:spPr>
        </p:sp>
        <p:sp>
          <p:nvSpPr>
            <p:cNvPr name="TextBox 16" id="16"/>
            <p:cNvSpPr txBox="true"/>
            <p:nvPr/>
          </p:nvSpPr>
          <p:spPr>
            <a:xfrm>
              <a:off x="0" y="-38100"/>
              <a:ext cx="4725392"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Unpredictability</a:t>
              </a:r>
            </a:p>
          </p:txBody>
        </p:sp>
      </p:grpSp>
      <p:grpSp>
        <p:nvGrpSpPr>
          <p:cNvPr name="Group 17" id="17"/>
          <p:cNvGrpSpPr/>
          <p:nvPr/>
        </p:nvGrpSpPr>
        <p:grpSpPr>
          <a:xfrm rot="0">
            <a:off x="1913632" y="5271493"/>
            <a:ext cx="4324052" cy="1518047"/>
            <a:chOff x="0" y="0"/>
            <a:chExt cx="5765403" cy="2024063"/>
          </a:xfrm>
        </p:grpSpPr>
        <p:sp>
          <p:nvSpPr>
            <p:cNvPr name="Freeform 18" id="18"/>
            <p:cNvSpPr/>
            <p:nvPr/>
          </p:nvSpPr>
          <p:spPr>
            <a:xfrm flipH="false" flipV="false" rot="0">
              <a:off x="0" y="0"/>
              <a:ext cx="5765403" cy="2024063"/>
            </a:xfrm>
            <a:custGeom>
              <a:avLst/>
              <a:gdLst/>
              <a:ahLst/>
              <a:cxnLst/>
              <a:rect r="r" b="b" t="t" l="l"/>
              <a:pathLst>
                <a:path h="2024063" w="5765403">
                  <a:moveTo>
                    <a:pt x="0" y="0"/>
                  </a:moveTo>
                  <a:lnTo>
                    <a:pt x="5765403" y="0"/>
                  </a:lnTo>
                  <a:lnTo>
                    <a:pt x="5765403" y="2024063"/>
                  </a:lnTo>
                  <a:lnTo>
                    <a:pt x="0" y="2024063"/>
                  </a:lnTo>
                  <a:close/>
                </a:path>
              </a:pathLst>
            </a:custGeom>
            <a:solidFill>
              <a:srgbClr val="000000">
                <a:alpha val="0"/>
              </a:srgbClr>
            </a:solidFill>
          </p:spPr>
        </p:sp>
        <p:sp>
          <p:nvSpPr>
            <p:cNvPr name="TextBox 19" id="19"/>
            <p:cNvSpPr txBox="true"/>
            <p:nvPr/>
          </p:nvSpPr>
          <p:spPr>
            <a:xfrm>
              <a:off x="0" y="-104775"/>
              <a:ext cx="5765403" cy="2128838"/>
            </a:xfrm>
            <a:prstGeom prst="rect">
              <a:avLst/>
            </a:prstGeom>
          </p:spPr>
          <p:txBody>
            <a:bodyPr anchor="t" rtlCol="false" tIns="0" lIns="0" bIns="0" rIns="0"/>
            <a:lstStyle/>
            <a:p>
              <a:pPr algn="l">
                <a:lnSpc>
                  <a:spcPts val="3561"/>
                </a:lnSpc>
              </a:pPr>
              <a:r>
                <a:rPr lang="en-US" sz="2187" b="true">
                  <a:solidFill>
                    <a:srgbClr val="E0D6DE"/>
                  </a:solidFill>
                  <a:latin typeface="Arimo Bold"/>
                  <a:ea typeface="Arimo Bold"/>
                  <a:cs typeface="Arimo Bold"/>
                  <a:sym typeface="Arimo Bold"/>
                </a:rPr>
                <a:t>Stock markets are highly unpredictable</a:t>
              </a:r>
              <a:r>
                <a:rPr lang="en-US" sz="2187">
                  <a:solidFill>
                    <a:srgbClr val="E0D6DE"/>
                  </a:solidFill>
                  <a:latin typeface="Arimo"/>
                  <a:ea typeface="Arimo"/>
                  <a:cs typeface="Arimo"/>
                  <a:sym typeface="Arimo"/>
                </a:rPr>
                <a:t>, and AI struggles with external shocks.</a:t>
              </a:r>
            </a:p>
          </p:txBody>
        </p:sp>
      </p:grpSp>
      <p:grpSp>
        <p:nvGrpSpPr>
          <p:cNvPr name="Group 20" id="20"/>
          <p:cNvGrpSpPr/>
          <p:nvPr/>
        </p:nvGrpSpPr>
        <p:grpSpPr>
          <a:xfrm rot="0">
            <a:off x="6521202" y="4815631"/>
            <a:ext cx="637794" cy="637889"/>
            <a:chOff x="0" y="0"/>
            <a:chExt cx="850392" cy="850519"/>
          </a:xfrm>
        </p:grpSpPr>
        <p:sp>
          <p:nvSpPr>
            <p:cNvPr name="Freeform 21" id="21"/>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22" id="22"/>
          <p:cNvGrpSpPr/>
          <p:nvPr/>
        </p:nvGrpSpPr>
        <p:grpSpPr>
          <a:xfrm rot="0">
            <a:off x="6707684" y="4979045"/>
            <a:ext cx="264914" cy="368201"/>
            <a:chOff x="0" y="0"/>
            <a:chExt cx="353219" cy="490935"/>
          </a:xfrm>
        </p:grpSpPr>
        <p:sp>
          <p:nvSpPr>
            <p:cNvPr name="Freeform 23" id="23"/>
            <p:cNvSpPr/>
            <p:nvPr/>
          </p:nvSpPr>
          <p:spPr>
            <a:xfrm flipH="false" flipV="false" rot="0">
              <a:off x="0" y="0"/>
              <a:ext cx="353219" cy="490935"/>
            </a:xfrm>
            <a:custGeom>
              <a:avLst/>
              <a:gdLst/>
              <a:ahLst/>
              <a:cxnLst/>
              <a:rect r="r" b="b" t="t" l="l"/>
              <a:pathLst>
                <a:path h="490935" w="353219">
                  <a:moveTo>
                    <a:pt x="0" y="0"/>
                  </a:moveTo>
                  <a:lnTo>
                    <a:pt x="353219" y="0"/>
                  </a:lnTo>
                  <a:lnTo>
                    <a:pt x="353219" y="490935"/>
                  </a:lnTo>
                  <a:lnTo>
                    <a:pt x="0" y="490935"/>
                  </a:lnTo>
                  <a:close/>
                </a:path>
              </a:pathLst>
            </a:custGeom>
            <a:solidFill>
              <a:srgbClr val="000000">
                <a:alpha val="0"/>
              </a:srgbClr>
            </a:solidFill>
          </p:spPr>
        </p:sp>
        <p:sp>
          <p:nvSpPr>
            <p:cNvPr name="TextBox 24" id="24"/>
            <p:cNvSpPr txBox="true"/>
            <p:nvPr/>
          </p:nvSpPr>
          <p:spPr>
            <a:xfrm>
              <a:off x="0" y="38100"/>
              <a:ext cx="353219"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2</a:t>
              </a:r>
            </a:p>
          </p:txBody>
        </p:sp>
      </p:grpSp>
      <p:grpSp>
        <p:nvGrpSpPr>
          <p:cNvPr name="Group 25" id="25"/>
          <p:cNvGrpSpPr/>
          <p:nvPr/>
        </p:nvGrpSpPr>
        <p:grpSpPr>
          <a:xfrm rot="0">
            <a:off x="7442598" y="4758481"/>
            <a:ext cx="3626197" cy="500062"/>
            <a:chOff x="0" y="0"/>
            <a:chExt cx="4834929" cy="666749"/>
          </a:xfrm>
        </p:grpSpPr>
        <p:sp>
          <p:nvSpPr>
            <p:cNvPr name="Freeform 26" id="26"/>
            <p:cNvSpPr/>
            <p:nvPr/>
          </p:nvSpPr>
          <p:spPr>
            <a:xfrm flipH="false" flipV="false" rot="0">
              <a:off x="0" y="0"/>
              <a:ext cx="4834929" cy="666749"/>
            </a:xfrm>
            <a:custGeom>
              <a:avLst/>
              <a:gdLst/>
              <a:ahLst/>
              <a:cxnLst/>
              <a:rect r="r" b="b" t="t" l="l"/>
              <a:pathLst>
                <a:path h="666749" w="4834929">
                  <a:moveTo>
                    <a:pt x="0" y="0"/>
                  </a:moveTo>
                  <a:lnTo>
                    <a:pt x="4834929" y="0"/>
                  </a:lnTo>
                  <a:lnTo>
                    <a:pt x="4834929" y="666749"/>
                  </a:lnTo>
                  <a:lnTo>
                    <a:pt x="0" y="666749"/>
                  </a:lnTo>
                  <a:close/>
                </a:path>
              </a:pathLst>
            </a:custGeom>
            <a:solidFill>
              <a:srgbClr val="000000">
                <a:alpha val="0"/>
              </a:srgbClr>
            </a:solidFill>
          </p:spPr>
        </p:sp>
        <p:sp>
          <p:nvSpPr>
            <p:cNvPr name="TextBox 27" id="27"/>
            <p:cNvSpPr txBox="true"/>
            <p:nvPr/>
          </p:nvSpPr>
          <p:spPr>
            <a:xfrm>
              <a:off x="0" y="-38100"/>
              <a:ext cx="4834929"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Lack of Correlations</a:t>
              </a:r>
            </a:p>
          </p:txBody>
        </p:sp>
      </p:grpSp>
      <p:grpSp>
        <p:nvGrpSpPr>
          <p:cNvPr name="Group 28" id="28"/>
          <p:cNvGrpSpPr/>
          <p:nvPr/>
        </p:nvGrpSpPr>
        <p:grpSpPr>
          <a:xfrm rot="0">
            <a:off x="7442598" y="5271493"/>
            <a:ext cx="4324052" cy="1518047"/>
            <a:chOff x="0" y="0"/>
            <a:chExt cx="5765403" cy="2024063"/>
          </a:xfrm>
        </p:grpSpPr>
        <p:sp>
          <p:nvSpPr>
            <p:cNvPr name="Freeform 29" id="29"/>
            <p:cNvSpPr/>
            <p:nvPr/>
          </p:nvSpPr>
          <p:spPr>
            <a:xfrm flipH="false" flipV="false" rot="0">
              <a:off x="0" y="0"/>
              <a:ext cx="5765403" cy="2024063"/>
            </a:xfrm>
            <a:custGeom>
              <a:avLst/>
              <a:gdLst/>
              <a:ahLst/>
              <a:cxnLst/>
              <a:rect r="r" b="b" t="t" l="l"/>
              <a:pathLst>
                <a:path h="2024063" w="5765403">
                  <a:moveTo>
                    <a:pt x="0" y="0"/>
                  </a:moveTo>
                  <a:lnTo>
                    <a:pt x="5765403" y="0"/>
                  </a:lnTo>
                  <a:lnTo>
                    <a:pt x="5765403" y="2024063"/>
                  </a:lnTo>
                  <a:lnTo>
                    <a:pt x="0" y="2024063"/>
                  </a:lnTo>
                  <a:close/>
                </a:path>
              </a:pathLst>
            </a:custGeom>
            <a:solidFill>
              <a:srgbClr val="000000">
                <a:alpha val="0"/>
              </a:srgbClr>
            </a:solidFill>
          </p:spPr>
        </p:sp>
        <p:sp>
          <p:nvSpPr>
            <p:cNvPr name="TextBox 30" id="30"/>
            <p:cNvSpPr txBox="true"/>
            <p:nvPr/>
          </p:nvSpPr>
          <p:spPr>
            <a:xfrm>
              <a:off x="0" y="-104775"/>
              <a:ext cx="5765403" cy="2128838"/>
            </a:xfrm>
            <a:prstGeom prst="rect">
              <a:avLst/>
            </a:prstGeom>
          </p:spPr>
          <p:txBody>
            <a:bodyPr anchor="t" rtlCol="false" tIns="0" lIns="0" bIns="0" rIns="0"/>
            <a:lstStyle/>
            <a:p>
              <a:pPr algn="l">
                <a:lnSpc>
                  <a:spcPts val="3561"/>
                </a:lnSpc>
              </a:pPr>
              <a:r>
                <a:rPr lang="en-US" sz="2187" b="true">
                  <a:solidFill>
                    <a:srgbClr val="E0D6DE"/>
                  </a:solidFill>
                  <a:latin typeface="Arimo Bold"/>
                  <a:ea typeface="Arimo Bold"/>
                  <a:cs typeface="Arimo Bold"/>
                  <a:sym typeface="Arimo Bold"/>
                </a:rPr>
                <a:t>Lack of strong correlations</a:t>
              </a:r>
              <a:r>
                <a:rPr lang="en-US" sz="2187">
                  <a:solidFill>
                    <a:srgbClr val="E0D6DE"/>
                  </a:solidFill>
                  <a:latin typeface="Arimo"/>
                  <a:ea typeface="Arimo"/>
                  <a:cs typeface="Arimo"/>
                  <a:sym typeface="Arimo"/>
                </a:rPr>
                <a:t> between indicators and stock movement.</a:t>
              </a:r>
            </a:p>
          </p:txBody>
        </p:sp>
      </p:grpSp>
      <p:grpSp>
        <p:nvGrpSpPr>
          <p:cNvPr name="Group 31" id="31"/>
          <p:cNvGrpSpPr/>
          <p:nvPr/>
        </p:nvGrpSpPr>
        <p:grpSpPr>
          <a:xfrm rot="0">
            <a:off x="12050166" y="4815631"/>
            <a:ext cx="637794" cy="637889"/>
            <a:chOff x="0" y="0"/>
            <a:chExt cx="850392" cy="850519"/>
          </a:xfrm>
        </p:grpSpPr>
        <p:sp>
          <p:nvSpPr>
            <p:cNvPr name="Freeform 32" id="32"/>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33" id="33"/>
          <p:cNvGrpSpPr/>
          <p:nvPr/>
        </p:nvGrpSpPr>
        <p:grpSpPr>
          <a:xfrm rot="0">
            <a:off x="12237244" y="4979045"/>
            <a:ext cx="263724" cy="368201"/>
            <a:chOff x="0" y="0"/>
            <a:chExt cx="351632" cy="490935"/>
          </a:xfrm>
        </p:grpSpPr>
        <p:sp>
          <p:nvSpPr>
            <p:cNvPr name="Freeform 34" id="34"/>
            <p:cNvSpPr/>
            <p:nvPr/>
          </p:nvSpPr>
          <p:spPr>
            <a:xfrm flipH="false" flipV="false" rot="0">
              <a:off x="0" y="0"/>
              <a:ext cx="351632" cy="490935"/>
            </a:xfrm>
            <a:custGeom>
              <a:avLst/>
              <a:gdLst/>
              <a:ahLst/>
              <a:cxnLst/>
              <a:rect r="r" b="b" t="t" l="l"/>
              <a:pathLst>
                <a:path h="490935" w="351632">
                  <a:moveTo>
                    <a:pt x="0" y="0"/>
                  </a:moveTo>
                  <a:lnTo>
                    <a:pt x="351632" y="0"/>
                  </a:lnTo>
                  <a:lnTo>
                    <a:pt x="351632" y="490935"/>
                  </a:lnTo>
                  <a:lnTo>
                    <a:pt x="0" y="490935"/>
                  </a:lnTo>
                  <a:close/>
                </a:path>
              </a:pathLst>
            </a:custGeom>
            <a:solidFill>
              <a:srgbClr val="000000">
                <a:alpha val="0"/>
              </a:srgbClr>
            </a:solidFill>
          </p:spPr>
        </p:sp>
        <p:sp>
          <p:nvSpPr>
            <p:cNvPr name="TextBox 35" id="35"/>
            <p:cNvSpPr txBox="true"/>
            <p:nvPr/>
          </p:nvSpPr>
          <p:spPr>
            <a:xfrm>
              <a:off x="0" y="38100"/>
              <a:ext cx="351632"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3</a:t>
              </a:r>
            </a:p>
          </p:txBody>
        </p:sp>
      </p:grpSp>
      <p:grpSp>
        <p:nvGrpSpPr>
          <p:cNvPr name="Group 36" id="36"/>
          <p:cNvGrpSpPr/>
          <p:nvPr/>
        </p:nvGrpSpPr>
        <p:grpSpPr>
          <a:xfrm rot="0">
            <a:off x="12971561" y="4758481"/>
            <a:ext cx="3629620" cy="500062"/>
            <a:chOff x="0" y="0"/>
            <a:chExt cx="4839493" cy="666749"/>
          </a:xfrm>
        </p:grpSpPr>
        <p:sp>
          <p:nvSpPr>
            <p:cNvPr name="Freeform 37" id="37"/>
            <p:cNvSpPr/>
            <p:nvPr/>
          </p:nvSpPr>
          <p:spPr>
            <a:xfrm flipH="false" flipV="false" rot="0">
              <a:off x="0" y="0"/>
              <a:ext cx="4839493" cy="666749"/>
            </a:xfrm>
            <a:custGeom>
              <a:avLst/>
              <a:gdLst/>
              <a:ahLst/>
              <a:cxnLst/>
              <a:rect r="r" b="b" t="t" l="l"/>
              <a:pathLst>
                <a:path h="666749" w="4839493">
                  <a:moveTo>
                    <a:pt x="0" y="0"/>
                  </a:moveTo>
                  <a:lnTo>
                    <a:pt x="4839493" y="0"/>
                  </a:lnTo>
                  <a:lnTo>
                    <a:pt x="4839493" y="666749"/>
                  </a:lnTo>
                  <a:lnTo>
                    <a:pt x="0" y="666749"/>
                  </a:lnTo>
                  <a:close/>
                </a:path>
              </a:pathLst>
            </a:custGeom>
            <a:solidFill>
              <a:srgbClr val="000000">
                <a:alpha val="0"/>
              </a:srgbClr>
            </a:solidFill>
          </p:spPr>
        </p:sp>
        <p:sp>
          <p:nvSpPr>
            <p:cNvPr name="TextBox 38" id="38"/>
            <p:cNvSpPr txBox="true"/>
            <p:nvPr/>
          </p:nvSpPr>
          <p:spPr>
            <a:xfrm>
              <a:off x="0" y="-38100"/>
              <a:ext cx="4839493"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Fundamental Events</a:t>
              </a:r>
            </a:p>
          </p:txBody>
        </p:sp>
      </p:grpSp>
      <p:grpSp>
        <p:nvGrpSpPr>
          <p:cNvPr name="Group 39" id="39"/>
          <p:cNvGrpSpPr/>
          <p:nvPr/>
        </p:nvGrpSpPr>
        <p:grpSpPr>
          <a:xfrm rot="0">
            <a:off x="12971561" y="5271493"/>
            <a:ext cx="4324052" cy="1971674"/>
            <a:chOff x="0" y="0"/>
            <a:chExt cx="5765403" cy="2628899"/>
          </a:xfrm>
        </p:grpSpPr>
        <p:sp>
          <p:nvSpPr>
            <p:cNvPr name="Freeform 40" id="40"/>
            <p:cNvSpPr/>
            <p:nvPr/>
          </p:nvSpPr>
          <p:spPr>
            <a:xfrm flipH="false" flipV="false" rot="0">
              <a:off x="0" y="0"/>
              <a:ext cx="5765403" cy="2628899"/>
            </a:xfrm>
            <a:custGeom>
              <a:avLst/>
              <a:gdLst/>
              <a:ahLst/>
              <a:cxnLst/>
              <a:rect r="r" b="b" t="t" l="l"/>
              <a:pathLst>
                <a:path h="2628899" w="5765403">
                  <a:moveTo>
                    <a:pt x="0" y="0"/>
                  </a:moveTo>
                  <a:lnTo>
                    <a:pt x="5765403" y="0"/>
                  </a:lnTo>
                  <a:lnTo>
                    <a:pt x="5765403" y="2628899"/>
                  </a:lnTo>
                  <a:lnTo>
                    <a:pt x="0" y="2628899"/>
                  </a:lnTo>
                  <a:close/>
                </a:path>
              </a:pathLst>
            </a:custGeom>
            <a:solidFill>
              <a:srgbClr val="000000">
                <a:alpha val="0"/>
              </a:srgbClr>
            </a:solidFill>
          </p:spPr>
        </p:sp>
        <p:sp>
          <p:nvSpPr>
            <p:cNvPr name="TextBox 41" id="41"/>
            <p:cNvSpPr txBox="true"/>
            <p:nvPr/>
          </p:nvSpPr>
          <p:spPr>
            <a:xfrm>
              <a:off x="0" y="-104775"/>
              <a:ext cx="5765403" cy="2733674"/>
            </a:xfrm>
            <a:prstGeom prst="rect">
              <a:avLst/>
            </a:prstGeom>
          </p:spPr>
          <p:txBody>
            <a:bodyPr anchor="t" rtlCol="false" tIns="0" lIns="0" bIns="0" rIns="0"/>
            <a:lstStyle/>
            <a:p>
              <a:pPr algn="l">
                <a:lnSpc>
                  <a:spcPts val="3561"/>
                </a:lnSpc>
              </a:pPr>
              <a:r>
                <a:rPr lang="en-US" sz="2187" b="true">
                  <a:solidFill>
                    <a:srgbClr val="E0D6DE"/>
                  </a:solidFill>
                  <a:latin typeface="Arimo Bold"/>
                  <a:ea typeface="Arimo Bold"/>
                  <a:cs typeface="Arimo Bold"/>
                  <a:sym typeface="Arimo Bold"/>
                </a:rPr>
                <a:t>AI does not factor in fundamental events</a:t>
              </a:r>
              <a:r>
                <a:rPr lang="en-US" sz="2187">
                  <a:solidFill>
                    <a:srgbClr val="E0D6DE"/>
                  </a:solidFill>
                  <a:latin typeface="Arimo"/>
                  <a:ea typeface="Arimo"/>
                  <a:cs typeface="Arimo"/>
                  <a:sym typeface="Arimo"/>
                </a:rPr>
                <a:t> like news, earnings reports, or economic policies.</a:t>
              </a:r>
            </a:p>
          </p:txBody>
        </p:sp>
      </p:grpSp>
      <p:sp>
        <p:nvSpPr>
          <p:cNvPr name="TextBox 42" id="42"/>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981372" y="685355"/>
            <a:ext cx="7010400" cy="961875"/>
            <a:chOff x="0" y="0"/>
            <a:chExt cx="9347200" cy="1282501"/>
          </a:xfrm>
        </p:grpSpPr>
        <p:sp>
          <p:nvSpPr>
            <p:cNvPr name="Freeform 7" id="7"/>
            <p:cNvSpPr/>
            <p:nvPr/>
          </p:nvSpPr>
          <p:spPr>
            <a:xfrm flipH="false" flipV="false" rot="0">
              <a:off x="0" y="0"/>
              <a:ext cx="9347200" cy="1282501"/>
            </a:xfrm>
            <a:custGeom>
              <a:avLst/>
              <a:gdLst/>
              <a:ahLst/>
              <a:cxnLst/>
              <a:rect r="r" b="b" t="t" l="l"/>
              <a:pathLst>
                <a:path h="1282501" w="9347200">
                  <a:moveTo>
                    <a:pt x="0" y="0"/>
                  </a:moveTo>
                  <a:lnTo>
                    <a:pt x="9347200" y="0"/>
                  </a:lnTo>
                  <a:lnTo>
                    <a:pt x="9347200" y="1282501"/>
                  </a:lnTo>
                  <a:lnTo>
                    <a:pt x="0" y="1282501"/>
                  </a:lnTo>
                  <a:close/>
                </a:path>
              </a:pathLst>
            </a:custGeom>
            <a:solidFill>
              <a:srgbClr val="000000">
                <a:alpha val="0"/>
              </a:srgbClr>
            </a:solidFill>
          </p:spPr>
        </p:sp>
        <p:sp>
          <p:nvSpPr>
            <p:cNvPr name="TextBox 8" id="8"/>
            <p:cNvSpPr txBox="true"/>
            <p:nvPr/>
          </p:nvSpPr>
          <p:spPr>
            <a:xfrm>
              <a:off x="0" y="-57150"/>
              <a:ext cx="9347200" cy="1339651"/>
            </a:xfrm>
            <a:prstGeom prst="rect">
              <a:avLst/>
            </a:prstGeom>
          </p:spPr>
          <p:txBody>
            <a:bodyPr anchor="t" rtlCol="false" tIns="0" lIns="0" bIns="0" rIns="0"/>
            <a:lstStyle/>
            <a:p>
              <a:pPr algn="l">
                <a:lnSpc>
                  <a:spcPts val="6875"/>
                </a:lnSpc>
              </a:pPr>
              <a:r>
                <a:rPr lang="en-US" sz="5500">
                  <a:solidFill>
                    <a:srgbClr val="97B8FF"/>
                  </a:solidFill>
                  <a:latin typeface="Arimo"/>
                  <a:ea typeface="Arimo"/>
                  <a:cs typeface="Arimo"/>
                  <a:sym typeface="Arimo"/>
                </a:rPr>
                <a:t>Project Plan</a:t>
              </a:r>
            </a:p>
          </p:txBody>
        </p:sp>
      </p:grpSp>
      <p:grpSp>
        <p:nvGrpSpPr>
          <p:cNvPr name="Group 9" id="9"/>
          <p:cNvGrpSpPr/>
          <p:nvPr/>
        </p:nvGrpSpPr>
        <p:grpSpPr>
          <a:xfrm rot="0">
            <a:off x="2392710" y="2370237"/>
            <a:ext cx="3505200" cy="495151"/>
            <a:chOff x="0" y="0"/>
            <a:chExt cx="4673600" cy="660201"/>
          </a:xfrm>
        </p:grpSpPr>
        <p:sp>
          <p:nvSpPr>
            <p:cNvPr name="Freeform 10" id="10"/>
            <p:cNvSpPr/>
            <p:nvPr/>
          </p:nvSpPr>
          <p:spPr>
            <a:xfrm flipH="false" flipV="false" rot="0">
              <a:off x="0" y="0"/>
              <a:ext cx="4673600" cy="660201"/>
            </a:xfrm>
            <a:custGeom>
              <a:avLst/>
              <a:gdLst/>
              <a:ahLst/>
              <a:cxnLst/>
              <a:rect r="r" b="b" t="t" l="l"/>
              <a:pathLst>
                <a:path h="660201" w="4673600">
                  <a:moveTo>
                    <a:pt x="0" y="0"/>
                  </a:moveTo>
                  <a:lnTo>
                    <a:pt x="4673600" y="0"/>
                  </a:lnTo>
                  <a:lnTo>
                    <a:pt x="4673600" y="660201"/>
                  </a:lnTo>
                  <a:lnTo>
                    <a:pt x="0" y="660201"/>
                  </a:lnTo>
                  <a:close/>
                </a:path>
              </a:pathLst>
            </a:custGeom>
            <a:solidFill>
              <a:srgbClr val="000000">
                <a:alpha val="0"/>
              </a:srgbClr>
            </a:solidFill>
          </p:spPr>
        </p:sp>
        <p:sp>
          <p:nvSpPr>
            <p:cNvPr name="TextBox 11" id="11"/>
            <p:cNvSpPr txBox="true"/>
            <p:nvPr/>
          </p:nvSpPr>
          <p:spPr>
            <a:xfrm>
              <a:off x="0" y="-38100"/>
              <a:ext cx="4673600" cy="698301"/>
            </a:xfrm>
            <a:prstGeom prst="rect">
              <a:avLst/>
            </a:prstGeom>
          </p:spPr>
          <p:txBody>
            <a:bodyPr anchor="t" rtlCol="false" tIns="0" lIns="0" bIns="0" rIns="0"/>
            <a:lstStyle/>
            <a:p>
              <a:pPr algn="r">
                <a:lnSpc>
                  <a:spcPts val="3436"/>
                </a:lnSpc>
              </a:pPr>
              <a:r>
                <a:rPr lang="en-US" sz="2750">
                  <a:solidFill>
                    <a:srgbClr val="E0D6DE"/>
                  </a:solidFill>
                  <a:latin typeface="Arimo"/>
                  <a:ea typeface="Arimo"/>
                  <a:cs typeface="Arimo"/>
                  <a:sym typeface="Arimo"/>
                </a:rPr>
                <a:t>Phase 1</a:t>
              </a:r>
            </a:p>
          </p:txBody>
        </p:sp>
      </p:grpSp>
      <p:grpSp>
        <p:nvGrpSpPr>
          <p:cNvPr name="Group 12" id="12"/>
          <p:cNvGrpSpPr/>
          <p:nvPr/>
        </p:nvGrpSpPr>
        <p:grpSpPr>
          <a:xfrm rot="0">
            <a:off x="981372" y="2876402"/>
            <a:ext cx="4916538" cy="605730"/>
            <a:chOff x="0" y="0"/>
            <a:chExt cx="6555384" cy="807640"/>
          </a:xfrm>
        </p:grpSpPr>
        <p:sp>
          <p:nvSpPr>
            <p:cNvPr name="Freeform 13" id="13"/>
            <p:cNvSpPr/>
            <p:nvPr/>
          </p:nvSpPr>
          <p:spPr>
            <a:xfrm flipH="false" flipV="false" rot="0">
              <a:off x="0" y="0"/>
              <a:ext cx="6555384" cy="807640"/>
            </a:xfrm>
            <a:custGeom>
              <a:avLst/>
              <a:gdLst/>
              <a:ahLst/>
              <a:cxnLst/>
              <a:rect r="r" b="b" t="t" l="l"/>
              <a:pathLst>
                <a:path h="807640" w="6555384">
                  <a:moveTo>
                    <a:pt x="0" y="0"/>
                  </a:moveTo>
                  <a:lnTo>
                    <a:pt x="6555384" y="0"/>
                  </a:lnTo>
                  <a:lnTo>
                    <a:pt x="6555384" y="807640"/>
                  </a:lnTo>
                  <a:lnTo>
                    <a:pt x="0" y="807640"/>
                  </a:lnTo>
                  <a:close/>
                </a:path>
              </a:pathLst>
            </a:custGeom>
            <a:solidFill>
              <a:srgbClr val="000000">
                <a:alpha val="0"/>
              </a:srgbClr>
            </a:solidFill>
          </p:spPr>
        </p:sp>
        <p:sp>
          <p:nvSpPr>
            <p:cNvPr name="TextBox 14" id="14"/>
            <p:cNvSpPr txBox="true"/>
            <p:nvPr/>
          </p:nvSpPr>
          <p:spPr>
            <a:xfrm>
              <a:off x="0" y="-104775"/>
              <a:ext cx="6555384" cy="912415"/>
            </a:xfrm>
            <a:prstGeom prst="rect">
              <a:avLst/>
            </a:prstGeom>
          </p:spPr>
          <p:txBody>
            <a:bodyPr anchor="t" rtlCol="false" tIns="0" lIns="0" bIns="0" rIns="0"/>
            <a:lstStyle/>
            <a:p>
              <a:pPr algn="r">
                <a:lnSpc>
                  <a:spcPts val="3500"/>
                </a:lnSpc>
              </a:pPr>
              <a:r>
                <a:rPr lang="en-US" sz="2187">
                  <a:solidFill>
                    <a:srgbClr val="E0D6DE"/>
                  </a:solidFill>
                  <a:latin typeface="Arimo"/>
                  <a:ea typeface="Arimo"/>
                  <a:cs typeface="Arimo"/>
                  <a:sym typeface="Arimo"/>
                </a:rPr>
                <a:t>Data Collection</a:t>
              </a:r>
            </a:p>
          </p:txBody>
        </p:sp>
      </p:grpSp>
      <p:grpSp>
        <p:nvGrpSpPr>
          <p:cNvPr name="Group 15" id="15"/>
          <p:cNvGrpSpPr/>
          <p:nvPr/>
        </p:nvGrpSpPr>
        <p:grpSpPr>
          <a:xfrm rot="0">
            <a:off x="6318498" y="1647230"/>
            <a:ext cx="5650992" cy="5650992"/>
            <a:chOff x="0" y="0"/>
            <a:chExt cx="7534656" cy="7534656"/>
          </a:xfrm>
        </p:grpSpPr>
        <p:sp>
          <p:nvSpPr>
            <p:cNvPr name="Freeform 16" id="16" descr="preencoded.png"/>
            <p:cNvSpPr/>
            <p:nvPr/>
          </p:nvSpPr>
          <p:spPr>
            <a:xfrm flipH="false" flipV="false" rot="0">
              <a:off x="0" y="0"/>
              <a:ext cx="7534656" cy="7534656"/>
            </a:xfrm>
            <a:custGeom>
              <a:avLst/>
              <a:gdLst/>
              <a:ahLst/>
              <a:cxnLst/>
              <a:rect r="r" b="b" t="t" l="l"/>
              <a:pathLst>
                <a:path h="7534656" w="7534656">
                  <a:moveTo>
                    <a:pt x="0" y="0"/>
                  </a:moveTo>
                  <a:lnTo>
                    <a:pt x="7534656" y="0"/>
                  </a:lnTo>
                  <a:lnTo>
                    <a:pt x="7534656" y="7534656"/>
                  </a:lnTo>
                  <a:lnTo>
                    <a:pt x="0" y="7534656"/>
                  </a:lnTo>
                  <a:lnTo>
                    <a:pt x="0" y="0"/>
                  </a:lnTo>
                  <a:close/>
                </a:path>
              </a:pathLst>
            </a:custGeom>
            <a:blipFill>
              <a:blip r:embed="rId4"/>
              <a:stretch>
                <a:fillRect l="0" t="0" r="0" b="0"/>
              </a:stretch>
            </a:blipFill>
          </p:spPr>
        </p:sp>
      </p:grpSp>
      <p:grpSp>
        <p:nvGrpSpPr>
          <p:cNvPr name="Group 17" id="17"/>
          <p:cNvGrpSpPr/>
          <p:nvPr/>
        </p:nvGrpSpPr>
        <p:grpSpPr>
          <a:xfrm rot="0">
            <a:off x="7932390" y="2388394"/>
            <a:ext cx="148381" cy="746523"/>
            <a:chOff x="0" y="0"/>
            <a:chExt cx="197841" cy="995364"/>
          </a:xfrm>
        </p:grpSpPr>
        <p:sp>
          <p:nvSpPr>
            <p:cNvPr name="Freeform 18" id="18"/>
            <p:cNvSpPr/>
            <p:nvPr/>
          </p:nvSpPr>
          <p:spPr>
            <a:xfrm flipH="false" flipV="false" rot="0">
              <a:off x="0" y="0"/>
              <a:ext cx="197841" cy="995364"/>
            </a:xfrm>
            <a:custGeom>
              <a:avLst/>
              <a:gdLst/>
              <a:ahLst/>
              <a:cxnLst/>
              <a:rect r="r" b="b" t="t" l="l"/>
              <a:pathLst>
                <a:path h="995364" w="197841">
                  <a:moveTo>
                    <a:pt x="0" y="0"/>
                  </a:moveTo>
                  <a:lnTo>
                    <a:pt x="197841" y="0"/>
                  </a:lnTo>
                  <a:lnTo>
                    <a:pt x="197841" y="995364"/>
                  </a:lnTo>
                  <a:lnTo>
                    <a:pt x="0" y="995364"/>
                  </a:lnTo>
                  <a:close/>
                </a:path>
              </a:pathLst>
            </a:custGeom>
            <a:solidFill>
              <a:srgbClr val="000000">
                <a:alpha val="0"/>
              </a:srgbClr>
            </a:solidFill>
          </p:spPr>
        </p:sp>
        <p:sp>
          <p:nvSpPr>
            <p:cNvPr name="TextBox 19" id="19"/>
            <p:cNvSpPr txBox="true"/>
            <p:nvPr/>
          </p:nvSpPr>
          <p:spPr>
            <a:xfrm>
              <a:off x="0" y="-123825"/>
              <a:ext cx="197841" cy="1119189"/>
            </a:xfrm>
            <a:prstGeom prst="rect">
              <a:avLst/>
            </a:prstGeom>
          </p:spPr>
          <p:txBody>
            <a:bodyPr anchor="t" rtlCol="false" tIns="0" lIns="0" bIns="0" rIns="0"/>
            <a:lstStyle/>
            <a:p>
              <a:pPr algn="l">
                <a:lnSpc>
                  <a:spcPts val="4375"/>
                </a:lnSpc>
              </a:pPr>
              <a:r>
                <a:rPr lang="en-US" sz="2750">
                  <a:solidFill>
                    <a:srgbClr val="E0D6DE"/>
                  </a:solidFill>
                  <a:latin typeface="Arimo"/>
                  <a:ea typeface="Arimo"/>
                  <a:cs typeface="Arimo"/>
                  <a:sym typeface="Arimo"/>
                </a:rPr>
                <a:t>1</a:t>
              </a:r>
            </a:p>
          </p:txBody>
        </p:sp>
      </p:grpSp>
      <p:grpSp>
        <p:nvGrpSpPr>
          <p:cNvPr name="Group 20" id="20"/>
          <p:cNvGrpSpPr/>
          <p:nvPr/>
        </p:nvGrpSpPr>
        <p:grpSpPr>
          <a:xfrm rot="0">
            <a:off x="12390090" y="2370237"/>
            <a:ext cx="3505200" cy="495151"/>
            <a:chOff x="0" y="0"/>
            <a:chExt cx="4673600" cy="660201"/>
          </a:xfrm>
        </p:grpSpPr>
        <p:sp>
          <p:nvSpPr>
            <p:cNvPr name="Freeform 21" id="21"/>
            <p:cNvSpPr/>
            <p:nvPr/>
          </p:nvSpPr>
          <p:spPr>
            <a:xfrm flipH="false" flipV="false" rot="0">
              <a:off x="0" y="0"/>
              <a:ext cx="4673600" cy="660201"/>
            </a:xfrm>
            <a:custGeom>
              <a:avLst/>
              <a:gdLst/>
              <a:ahLst/>
              <a:cxnLst/>
              <a:rect r="r" b="b" t="t" l="l"/>
              <a:pathLst>
                <a:path h="660201" w="4673600">
                  <a:moveTo>
                    <a:pt x="0" y="0"/>
                  </a:moveTo>
                  <a:lnTo>
                    <a:pt x="4673600" y="0"/>
                  </a:lnTo>
                  <a:lnTo>
                    <a:pt x="4673600" y="660201"/>
                  </a:lnTo>
                  <a:lnTo>
                    <a:pt x="0" y="660201"/>
                  </a:lnTo>
                  <a:close/>
                </a:path>
              </a:pathLst>
            </a:custGeom>
            <a:solidFill>
              <a:srgbClr val="000000">
                <a:alpha val="0"/>
              </a:srgbClr>
            </a:solidFill>
          </p:spPr>
        </p:sp>
        <p:sp>
          <p:nvSpPr>
            <p:cNvPr name="TextBox 22" id="22"/>
            <p:cNvSpPr txBox="true"/>
            <p:nvPr/>
          </p:nvSpPr>
          <p:spPr>
            <a:xfrm>
              <a:off x="0" y="-38100"/>
              <a:ext cx="4673600" cy="698301"/>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Phase 2</a:t>
              </a:r>
            </a:p>
          </p:txBody>
        </p:sp>
      </p:grpSp>
      <p:grpSp>
        <p:nvGrpSpPr>
          <p:cNvPr name="Group 23" id="23"/>
          <p:cNvGrpSpPr/>
          <p:nvPr/>
        </p:nvGrpSpPr>
        <p:grpSpPr>
          <a:xfrm rot="0">
            <a:off x="12390090" y="2876402"/>
            <a:ext cx="4916538" cy="605730"/>
            <a:chOff x="0" y="0"/>
            <a:chExt cx="6555384" cy="807640"/>
          </a:xfrm>
        </p:grpSpPr>
        <p:sp>
          <p:nvSpPr>
            <p:cNvPr name="Freeform 24" id="24"/>
            <p:cNvSpPr/>
            <p:nvPr/>
          </p:nvSpPr>
          <p:spPr>
            <a:xfrm flipH="false" flipV="false" rot="0">
              <a:off x="0" y="0"/>
              <a:ext cx="6555384" cy="807640"/>
            </a:xfrm>
            <a:custGeom>
              <a:avLst/>
              <a:gdLst/>
              <a:ahLst/>
              <a:cxnLst/>
              <a:rect r="r" b="b" t="t" l="l"/>
              <a:pathLst>
                <a:path h="807640" w="6555384">
                  <a:moveTo>
                    <a:pt x="0" y="0"/>
                  </a:moveTo>
                  <a:lnTo>
                    <a:pt x="6555384" y="0"/>
                  </a:lnTo>
                  <a:lnTo>
                    <a:pt x="6555384" y="807640"/>
                  </a:lnTo>
                  <a:lnTo>
                    <a:pt x="0" y="807640"/>
                  </a:lnTo>
                  <a:close/>
                </a:path>
              </a:pathLst>
            </a:custGeom>
            <a:solidFill>
              <a:srgbClr val="000000">
                <a:alpha val="0"/>
              </a:srgbClr>
            </a:solidFill>
          </p:spPr>
        </p:sp>
        <p:sp>
          <p:nvSpPr>
            <p:cNvPr name="TextBox 25" id="25"/>
            <p:cNvSpPr txBox="true"/>
            <p:nvPr/>
          </p:nvSpPr>
          <p:spPr>
            <a:xfrm>
              <a:off x="0" y="-104775"/>
              <a:ext cx="6555384" cy="912415"/>
            </a:xfrm>
            <a:prstGeom prst="rect">
              <a:avLst/>
            </a:prstGeom>
          </p:spPr>
          <p:txBody>
            <a:bodyPr anchor="t" rtlCol="false" tIns="0" lIns="0" bIns="0" rIns="0"/>
            <a:lstStyle/>
            <a:p>
              <a:pPr algn="l">
                <a:lnSpc>
                  <a:spcPts val="3500"/>
                </a:lnSpc>
              </a:pPr>
              <a:r>
                <a:rPr lang="en-US" sz="2187">
                  <a:solidFill>
                    <a:srgbClr val="E0D6DE"/>
                  </a:solidFill>
                  <a:latin typeface="Arimo"/>
                  <a:ea typeface="Arimo"/>
                  <a:cs typeface="Arimo"/>
                  <a:sym typeface="Arimo"/>
                </a:rPr>
                <a:t>Data Preprocessing</a:t>
              </a:r>
            </a:p>
          </p:txBody>
        </p:sp>
      </p:grpSp>
      <p:grpSp>
        <p:nvGrpSpPr>
          <p:cNvPr name="Group 26" id="26"/>
          <p:cNvGrpSpPr/>
          <p:nvPr/>
        </p:nvGrpSpPr>
        <p:grpSpPr>
          <a:xfrm rot="0">
            <a:off x="6318498" y="1647230"/>
            <a:ext cx="5650992" cy="5650992"/>
            <a:chOff x="0" y="0"/>
            <a:chExt cx="7534656" cy="7534656"/>
          </a:xfrm>
        </p:grpSpPr>
        <p:sp>
          <p:nvSpPr>
            <p:cNvPr name="Freeform 27" id="27" descr="preencoded.png"/>
            <p:cNvSpPr/>
            <p:nvPr/>
          </p:nvSpPr>
          <p:spPr>
            <a:xfrm flipH="false" flipV="false" rot="0">
              <a:off x="0" y="0"/>
              <a:ext cx="7534656" cy="7534656"/>
            </a:xfrm>
            <a:custGeom>
              <a:avLst/>
              <a:gdLst/>
              <a:ahLst/>
              <a:cxnLst/>
              <a:rect r="r" b="b" t="t" l="l"/>
              <a:pathLst>
                <a:path h="7534656" w="7534656">
                  <a:moveTo>
                    <a:pt x="0" y="0"/>
                  </a:moveTo>
                  <a:lnTo>
                    <a:pt x="7534656" y="0"/>
                  </a:lnTo>
                  <a:lnTo>
                    <a:pt x="7534656" y="7534656"/>
                  </a:lnTo>
                  <a:lnTo>
                    <a:pt x="0" y="7534656"/>
                  </a:lnTo>
                  <a:lnTo>
                    <a:pt x="0" y="0"/>
                  </a:lnTo>
                  <a:close/>
                </a:path>
              </a:pathLst>
            </a:custGeom>
            <a:blipFill>
              <a:blip r:embed="rId5"/>
              <a:stretch>
                <a:fillRect l="0" t="0" r="0" b="0"/>
              </a:stretch>
            </a:blipFill>
          </p:spPr>
        </p:sp>
      </p:grpSp>
      <p:grpSp>
        <p:nvGrpSpPr>
          <p:cNvPr name="Group 28" id="28"/>
          <p:cNvGrpSpPr/>
          <p:nvPr/>
        </p:nvGrpSpPr>
        <p:grpSpPr>
          <a:xfrm rot="0">
            <a:off x="10652820" y="2869257"/>
            <a:ext cx="218480" cy="746523"/>
            <a:chOff x="0" y="0"/>
            <a:chExt cx="291307" cy="995364"/>
          </a:xfrm>
        </p:grpSpPr>
        <p:sp>
          <p:nvSpPr>
            <p:cNvPr name="Freeform 29" id="29"/>
            <p:cNvSpPr/>
            <p:nvPr/>
          </p:nvSpPr>
          <p:spPr>
            <a:xfrm flipH="false" flipV="false" rot="0">
              <a:off x="0" y="0"/>
              <a:ext cx="291307" cy="995364"/>
            </a:xfrm>
            <a:custGeom>
              <a:avLst/>
              <a:gdLst/>
              <a:ahLst/>
              <a:cxnLst/>
              <a:rect r="r" b="b" t="t" l="l"/>
              <a:pathLst>
                <a:path h="995364" w="291307">
                  <a:moveTo>
                    <a:pt x="0" y="0"/>
                  </a:moveTo>
                  <a:lnTo>
                    <a:pt x="291307" y="0"/>
                  </a:lnTo>
                  <a:lnTo>
                    <a:pt x="291307" y="995364"/>
                  </a:lnTo>
                  <a:lnTo>
                    <a:pt x="0" y="995364"/>
                  </a:lnTo>
                  <a:close/>
                </a:path>
              </a:pathLst>
            </a:custGeom>
            <a:solidFill>
              <a:srgbClr val="000000">
                <a:alpha val="0"/>
              </a:srgbClr>
            </a:solidFill>
          </p:spPr>
        </p:sp>
        <p:sp>
          <p:nvSpPr>
            <p:cNvPr name="TextBox 30" id="30"/>
            <p:cNvSpPr txBox="true"/>
            <p:nvPr/>
          </p:nvSpPr>
          <p:spPr>
            <a:xfrm>
              <a:off x="0" y="-123825"/>
              <a:ext cx="291307" cy="1119189"/>
            </a:xfrm>
            <a:prstGeom prst="rect">
              <a:avLst/>
            </a:prstGeom>
          </p:spPr>
          <p:txBody>
            <a:bodyPr anchor="t" rtlCol="false" tIns="0" lIns="0" bIns="0" rIns="0"/>
            <a:lstStyle/>
            <a:p>
              <a:pPr algn="l">
                <a:lnSpc>
                  <a:spcPts val="4375"/>
                </a:lnSpc>
              </a:pPr>
              <a:r>
                <a:rPr lang="en-US" sz="2750">
                  <a:solidFill>
                    <a:srgbClr val="E0D6DE"/>
                  </a:solidFill>
                  <a:latin typeface="Arimo"/>
                  <a:ea typeface="Arimo"/>
                  <a:cs typeface="Arimo"/>
                  <a:sym typeface="Arimo"/>
                </a:rPr>
                <a:t>2</a:t>
              </a:r>
            </a:p>
          </p:txBody>
        </p:sp>
      </p:grpSp>
      <p:grpSp>
        <p:nvGrpSpPr>
          <p:cNvPr name="Group 31" id="31"/>
          <p:cNvGrpSpPr/>
          <p:nvPr/>
        </p:nvGrpSpPr>
        <p:grpSpPr>
          <a:xfrm rot="0">
            <a:off x="12390090" y="5406033"/>
            <a:ext cx="3505200" cy="495151"/>
            <a:chOff x="0" y="0"/>
            <a:chExt cx="4673600" cy="660201"/>
          </a:xfrm>
        </p:grpSpPr>
        <p:sp>
          <p:nvSpPr>
            <p:cNvPr name="Freeform 32" id="32"/>
            <p:cNvSpPr/>
            <p:nvPr/>
          </p:nvSpPr>
          <p:spPr>
            <a:xfrm flipH="false" flipV="false" rot="0">
              <a:off x="0" y="0"/>
              <a:ext cx="4673600" cy="660201"/>
            </a:xfrm>
            <a:custGeom>
              <a:avLst/>
              <a:gdLst/>
              <a:ahLst/>
              <a:cxnLst/>
              <a:rect r="r" b="b" t="t" l="l"/>
              <a:pathLst>
                <a:path h="660201" w="4673600">
                  <a:moveTo>
                    <a:pt x="0" y="0"/>
                  </a:moveTo>
                  <a:lnTo>
                    <a:pt x="4673600" y="0"/>
                  </a:lnTo>
                  <a:lnTo>
                    <a:pt x="4673600" y="660201"/>
                  </a:lnTo>
                  <a:lnTo>
                    <a:pt x="0" y="660201"/>
                  </a:lnTo>
                  <a:close/>
                </a:path>
              </a:pathLst>
            </a:custGeom>
            <a:solidFill>
              <a:srgbClr val="000000">
                <a:alpha val="0"/>
              </a:srgbClr>
            </a:solidFill>
          </p:spPr>
        </p:sp>
        <p:sp>
          <p:nvSpPr>
            <p:cNvPr name="TextBox 33" id="33"/>
            <p:cNvSpPr txBox="true"/>
            <p:nvPr/>
          </p:nvSpPr>
          <p:spPr>
            <a:xfrm>
              <a:off x="0" y="-38100"/>
              <a:ext cx="4673600" cy="698301"/>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Phase 3</a:t>
              </a:r>
            </a:p>
          </p:txBody>
        </p:sp>
      </p:grpSp>
      <p:grpSp>
        <p:nvGrpSpPr>
          <p:cNvPr name="Group 34" id="34"/>
          <p:cNvGrpSpPr/>
          <p:nvPr/>
        </p:nvGrpSpPr>
        <p:grpSpPr>
          <a:xfrm rot="0">
            <a:off x="12390090" y="5912198"/>
            <a:ext cx="4916538" cy="605729"/>
            <a:chOff x="0" y="0"/>
            <a:chExt cx="6555384" cy="807639"/>
          </a:xfrm>
        </p:grpSpPr>
        <p:sp>
          <p:nvSpPr>
            <p:cNvPr name="Freeform 35" id="35"/>
            <p:cNvSpPr/>
            <p:nvPr/>
          </p:nvSpPr>
          <p:spPr>
            <a:xfrm flipH="false" flipV="false" rot="0">
              <a:off x="0" y="0"/>
              <a:ext cx="6555384" cy="807639"/>
            </a:xfrm>
            <a:custGeom>
              <a:avLst/>
              <a:gdLst/>
              <a:ahLst/>
              <a:cxnLst/>
              <a:rect r="r" b="b" t="t" l="l"/>
              <a:pathLst>
                <a:path h="807639" w="6555384">
                  <a:moveTo>
                    <a:pt x="0" y="0"/>
                  </a:moveTo>
                  <a:lnTo>
                    <a:pt x="6555384" y="0"/>
                  </a:lnTo>
                  <a:lnTo>
                    <a:pt x="6555384" y="807639"/>
                  </a:lnTo>
                  <a:lnTo>
                    <a:pt x="0" y="807639"/>
                  </a:lnTo>
                  <a:close/>
                </a:path>
              </a:pathLst>
            </a:custGeom>
            <a:solidFill>
              <a:srgbClr val="000000">
                <a:alpha val="0"/>
              </a:srgbClr>
            </a:solidFill>
          </p:spPr>
        </p:sp>
        <p:sp>
          <p:nvSpPr>
            <p:cNvPr name="TextBox 36" id="36"/>
            <p:cNvSpPr txBox="true"/>
            <p:nvPr/>
          </p:nvSpPr>
          <p:spPr>
            <a:xfrm>
              <a:off x="0" y="-104775"/>
              <a:ext cx="6555384" cy="912414"/>
            </a:xfrm>
            <a:prstGeom prst="rect">
              <a:avLst/>
            </a:prstGeom>
          </p:spPr>
          <p:txBody>
            <a:bodyPr anchor="t" rtlCol="false" tIns="0" lIns="0" bIns="0" rIns="0"/>
            <a:lstStyle/>
            <a:p>
              <a:pPr algn="l">
                <a:lnSpc>
                  <a:spcPts val="3500"/>
                </a:lnSpc>
              </a:pPr>
              <a:r>
                <a:rPr lang="en-US" sz="2187">
                  <a:solidFill>
                    <a:srgbClr val="E0D6DE"/>
                  </a:solidFill>
                  <a:latin typeface="Arimo"/>
                  <a:ea typeface="Arimo"/>
                  <a:cs typeface="Arimo"/>
                  <a:sym typeface="Arimo"/>
                </a:rPr>
                <a:t>Model Training</a:t>
              </a:r>
            </a:p>
          </p:txBody>
        </p:sp>
      </p:grpSp>
      <p:grpSp>
        <p:nvGrpSpPr>
          <p:cNvPr name="Group 37" id="37"/>
          <p:cNvGrpSpPr/>
          <p:nvPr/>
        </p:nvGrpSpPr>
        <p:grpSpPr>
          <a:xfrm rot="0">
            <a:off x="6318498" y="1647230"/>
            <a:ext cx="5650992" cy="5650992"/>
            <a:chOff x="0" y="0"/>
            <a:chExt cx="7534656" cy="7534656"/>
          </a:xfrm>
        </p:grpSpPr>
        <p:sp>
          <p:nvSpPr>
            <p:cNvPr name="Freeform 38" id="38" descr="preencoded.png"/>
            <p:cNvSpPr/>
            <p:nvPr/>
          </p:nvSpPr>
          <p:spPr>
            <a:xfrm flipH="false" flipV="false" rot="0">
              <a:off x="0" y="0"/>
              <a:ext cx="7534656" cy="7534656"/>
            </a:xfrm>
            <a:custGeom>
              <a:avLst/>
              <a:gdLst/>
              <a:ahLst/>
              <a:cxnLst/>
              <a:rect r="r" b="b" t="t" l="l"/>
              <a:pathLst>
                <a:path h="7534656" w="7534656">
                  <a:moveTo>
                    <a:pt x="0" y="0"/>
                  </a:moveTo>
                  <a:lnTo>
                    <a:pt x="7534656" y="0"/>
                  </a:lnTo>
                  <a:lnTo>
                    <a:pt x="7534656" y="7534656"/>
                  </a:lnTo>
                  <a:lnTo>
                    <a:pt x="0" y="7534656"/>
                  </a:lnTo>
                  <a:lnTo>
                    <a:pt x="0" y="0"/>
                  </a:lnTo>
                  <a:close/>
                </a:path>
              </a:pathLst>
            </a:custGeom>
            <a:blipFill>
              <a:blip r:embed="rId6"/>
              <a:stretch>
                <a:fillRect l="0" t="0" r="0" b="0"/>
              </a:stretch>
            </a:blipFill>
          </p:spPr>
        </p:sp>
      </p:grpSp>
      <p:grpSp>
        <p:nvGrpSpPr>
          <p:cNvPr name="Group 39" id="39"/>
          <p:cNvGrpSpPr/>
          <p:nvPr/>
        </p:nvGrpSpPr>
        <p:grpSpPr>
          <a:xfrm rot="0">
            <a:off x="10172402" y="5624662"/>
            <a:ext cx="217437" cy="746523"/>
            <a:chOff x="0" y="0"/>
            <a:chExt cx="289916" cy="995364"/>
          </a:xfrm>
        </p:grpSpPr>
        <p:sp>
          <p:nvSpPr>
            <p:cNvPr name="Freeform 40" id="40"/>
            <p:cNvSpPr/>
            <p:nvPr/>
          </p:nvSpPr>
          <p:spPr>
            <a:xfrm flipH="false" flipV="false" rot="0">
              <a:off x="0" y="0"/>
              <a:ext cx="289916" cy="995364"/>
            </a:xfrm>
            <a:custGeom>
              <a:avLst/>
              <a:gdLst/>
              <a:ahLst/>
              <a:cxnLst/>
              <a:rect r="r" b="b" t="t" l="l"/>
              <a:pathLst>
                <a:path h="995364" w="289916">
                  <a:moveTo>
                    <a:pt x="0" y="0"/>
                  </a:moveTo>
                  <a:lnTo>
                    <a:pt x="289916" y="0"/>
                  </a:lnTo>
                  <a:lnTo>
                    <a:pt x="289916" y="995364"/>
                  </a:lnTo>
                  <a:lnTo>
                    <a:pt x="0" y="995364"/>
                  </a:lnTo>
                  <a:close/>
                </a:path>
              </a:pathLst>
            </a:custGeom>
            <a:solidFill>
              <a:srgbClr val="000000">
                <a:alpha val="0"/>
              </a:srgbClr>
            </a:solidFill>
          </p:spPr>
        </p:sp>
        <p:sp>
          <p:nvSpPr>
            <p:cNvPr name="TextBox 41" id="41"/>
            <p:cNvSpPr txBox="true"/>
            <p:nvPr/>
          </p:nvSpPr>
          <p:spPr>
            <a:xfrm>
              <a:off x="0" y="-123825"/>
              <a:ext cx="289916" cy="1119189"/>
            </a:xfrm>
            <a:prstGeom prst="rect">
              <a:avLst/>
            </a:prstGeom>
          </p:spPr>
          <p:txBody>
            <a:bodyPr anchor="t" rtlCol="false" tIns="0" lIns="0" bIns="0" rIns="0"/>
            <a:lstStyle/>
            <a:p>
              <a:pPr algn="l">
                <a:lnSpc>
                  <a:spcPts val="4375"/>
                </a:lnSpc>
              </a:pPr>
              <a:r>
                <a:rPr lang="en-US" sz="2750">
                  <a:solidFill>
                    <a:srgbClr val="E0D6DE"/>
                  </a:solidFill>
                  <a:latin typeface="Arimo"/>
                  <a:ea typeface="Arimo"/>
                  <a:cs typeface="Arimo"/>
                  <a:sym typeface="Arimo"/>
                </a:rPr>
                <a:t>3</a:t>
              </a:r>
            </a:p>
          </p:txBody>
        </p:sp>
      </p:grpSp>
      <p:grpSp>
        <p:nvGrpSpPr>
          <p:cNvPr name="Group 42" id="42"/>
          <p:cNvGrpSpPr/>
          <p:nvPr/>
        </p:nvGrpSpPr>
        <p:grpSpPr>
          <a:xfrm rot="0">
            <a:off x="2392710" y="5406033"/>
            <a:ext cx="3505200" cy="495151"/>
            <a:chOff x="0" y="0"/>
            <a:chExt cx="4673600" cy="660201"/>
          </a:xfrm>
        </p:grpSpPr>
        <p:sp>
          <p:nvSpPr>
            <p:cNvPr name="Freeform 43" id="43"/>
            <p:cNvSpPr/>
            <p:nvPr/>
          </p:nvSpPr>
          <p:spPr>
            <a:xfrm flipH="false" flipV="false" rot="0">
              <a:off x="0" y="0"/>
              <a:ext cx="4673600" cy="660201"/>
            </a:xfrm>
            <a:custGeom>
              <a:avLst/>
              <a:gdLst/>
              <a:ahLst/>
              <a:cxnLst/>
              <a:rect r="r" b="b" t="t" l="l"/>
              <a:pathLst>
                <a:path h="660201" w="4673600">
                  <a:moveTo>
                    <a:pt x="0" y="0"/>
                  </a:moveTo>
                  <a:lnTo>
                    <a:pt x="4673600" y="0"/>
                  </a:lnTo>
                  <a:lnTo>
                    <a:pt x="4673600" y="660201"/>
                  </a:lnTo>
                  <a:lnTo>
                    <a:pt x="0" y="660201"/>
                  </a:lnTo>
                  <a:close/>
                </a:path>
              </a:pathLst>
            </a:custGeom>
            <a:solidFill>
              <a:srgbClr val="000000">
                <a:alpha val="0"/>
              </a:srgbClr>
            </a:solidFill>
          </p:spPr>
        </p:sp>
        <p:sp>
          <p:nvSpPr>
            <p:cNvPr name="TextBox 44" id="44"/>
            <p:cNvSpPr txBox="true"/>
            <p:nvPr/>
          </p:nvSpPr>
          <p:spPr>
            <a:xfrm>
              <a:off x="0" y="-38100"/>
              <a:ext cx="4673600" cy="698301"/>
            </a:xfrm>
            <a:prstGeom prst="rect">
              <a:avLst/>
            </a:prstGeom>
          </p:spPr>
          <p:txBody>
            <a:bodyPr anchor="t" rtlCol="false" tIns="0" lIns="0" bIns="0" rIns="0"/>
            <a:lstStyle/>
            <a:p>
              <a:pPr algn="r">
                <a:lnSpc>
                  <a:spcPts val="3436"/>
                </a:lnSpc>
              </a:pPr>
              <a:r>
                <a:rPr lang="en-US" sz="2750">
                  <a:solidFill>
                    <a:srgbClr val="E0D6DE"/>
                  </a:solidFill>
                  <a:latin typeface="Arimo"/>
                  <a:ea typeface="Arimo"/>
                  <a:cs typeface="Arimo"/>
                  <a:sym typeface="Arimo"/>
                </a:rPr>
                <a:t>Phase 4</a:t>
              </a:r>
            </a:p>
          </p:txBody>
        </p:sp>
      </p:grpSp>
      <p:grpSp>
        <p:nvGrpSpPr>
          <p:cNvPr name="Group 45" id="45"/>
          <p:cNvGrpSpPr/>
          <p:nvPr/>
        </p:nvGrpSpPr>
        <p:grpSpPr>
          <a:xfrm rot="0">
            <a:off x="981372" y="5912198"/>
            <a:ext cx="4916538" cy="605729"/>
            <a:chOff x="0" y="0"/>
            <a:chExt cx="6555384" cy="807639"/>
          </a:xfrm>
        </p:grpSpPr>
        <p:sp>
          <p:nvSpPr>
            <p:cNvPr name="Freeform 46" id="46"/>
            <p:cNvSpPr/>
            <p:nvPr/>
          </p:nvSpPr>
          <p:spPr>
            <a:xfrm flipH="false" flipV="false" rot="0">
              <a:off x="0" y="0"/>
              <a:ext cx="6555384" cy="807639"/>
            </a:xfrm>
            <a:custGeom>
              <a:avLst/>
              <a:gdLst/>
              <a:ahLst/>
              <a:cxnLst/>
              <a:rect r="r" b="b" t="t" l="l"/>
              <a:pathLst>
                <a:path h="807639" w="6555384">
                  <a:moveTo>
                    <a:pt x="0" y="0"/>
                  </a:moveTo>
                  <a:lnTo>
                    <a:pt x="6555384" y="0"/>
                  </a:lnTo>
                  <a:lnTo>
                    <a:pt x="6555384" y="807639"/>
                  </a:lnTo>
                  <a:lnTo>
                    <a:pt x="0" y="807639"/>
                  </a:lnTo>
                  <a:close/>
                </a:path>
              </a:pathLst>
            </a:custGeom>
            <a:solidFill>
              <a:srgbClr val="000000">
                <a:alpha val="0"/>
              </a:srgbClr>
            </a:solidFill>
          </p:spPr>
        </p:sp>
        <p:sp>
          <p:nvSpPr>
            <p:cNvPr name="TextBox 47" id="47"/>
            <p:cNvSpPr txBox="true"/>
            <p:nvPr/>
          </p:nvSpPr>
          <p:spPr>
            <a:xfrm>
              <a:off x="0" y="-104775"/>
              <a:ext cx="6555384" cy="912414"/>
            </a:xfrm>
            <a:prstGeom prst="rect">
              <a:avLst/>
            </a:prstGeom>
          </p:spPr>
          <p:txBody>
            <a:bodyPr anchor="t" rtlCol="false" tIns="0" lIns="0" bIns="0" rIns="0"/>
            <a:lstStyle/>
            <a:p>
              <a:pPr algn="r">
                <a:lnSpc>
                  <a:spcPts val="3500"/>
                </a:lnSpc>
              </a:pPr>
              <a:r>
                <a:rPr lang="en-US" sz="2187">
                  <a:solidFill>
                    <a:srgbClr val="E0D6DE"/>
                  </a:solidFill>
                  <a:latin typeface="Arimo"/>
                  <a:ea typeface="Arimo"/>
                  <a:cs typeface="Arimo"/>
                  <a:sym typeface="Arimo"/>
                </a:rPr>
                <a:t>Results Analysis</a:t>
              </a:r>
            </a:p>
          </p:txBody>
        </p:sp>
      </p:grpSp>
      <p:grpSp>
        <p:nvGrpSpPr>
          <p:cNvPr name="Group 48" id="48"/>
          <p:cNvGrpSpPr/>
          <p:nvPr/>
        </p:nvGrpSpPr>
        <p:grpSpPr>
          <a:xfrm rot="0">
            <a:off x="6318498" y="1647230"/>
            <a:ext cx="5650992" cy="5650992"/>
            <a:chOff x="0" y="0"/>
            <a:chExt cx="7534656" cy="7534656"/>
          </a:xfrm>
        </p:grpSpPr>
        <p:sp>
          <p:nvSpPr>
            <p:cNvPr name="Freeform 49" id="49" descr="preencoded.png"/>
            <p:cNvSpPr/>
            <p:nvPr/>
          </p:nvSpPr>
          <p:spPr>
            <a:xfrm flipH="false" flipV="false" rot="0">
              <a:off x="0" y="0"/>
              <a:ext cx="7534656" cy="7534656"/>
            </a:xfrm>
            <a:custGeom>
              <a:avLst/>
              <a:gdLst/>
              <a:ahLst/>
              <a:cxnLst/>
              <a:rect r="r" b="b" t="t" l="l"/>
              <a:pathLst>
                <a:path h="7534656" w="7534656">
                  <a:moveTo>
                    <a:pt x="0" y="0"/>
                  </a:moveTo>
                  <a:lnTo>
                    <a:pt x="7534656" y="0"/>
                  </a:lnTo>
                  <a:lnTo>
                    <a:pt x="7534656" y="7534656"/>
                  </a:lnTo>
                  <a:lnTo>
                    <a:pt x="0" y="7534656"/>
                  </a:lnTo>
                  <a:lnTo>
                    <a:pt x="0" y="0"/>
                  </a:lnTo>
                  <a:close/>
                </a:path>
              </a:pathLst>
            </a:custGeom>
            <a:blipFill>
              <a:blip r:embed="rId7"/>
              <a:stretch>
                <a:fillRect l="0" t="0" r="0" b="0"/>
              </a:stretch>
            </a:blipFill>
          </p:spPr>
        </p:sp>
      </p:grpSp>
      <p:grpSp>
        <p:nvGrpSpPr>
          <p:cNvPr name="Group 50" id="50"/>
          <p:cNvGrpSpPr/>
          <p:nvPr/>
        </p:nvGrpSpPr>
        <p:grpSpPr>
          <a:xfrm rot="0">
            <a:off x="7411491" y="5143798"/>
            <a:ext cx="228600" cy="746523"/>
            <a:chOff x="0" y="0"/>
            <a:chExt cx="304800" cy="995364"/>
          </a:xfrm>
        </p:grpSpPr>
        <p:sp>
          <p:nvSpPr>
            <p:cNvPr name="Freeform 51" id="51"/>
            <p:cNvSpPr/>
            <p:nvPr/>
          </p:nvSpPr>
          <p:spPr>
            <a:xfrm flipH="false" flipV="false" rot="0">
              <a:off x="0" y="0"/>
              <a:ext cx="304800" cy="995364"/>
            </a:xfrm>
            <a:custGeom>
              <a:avLst/>
              <a:gdLst/>
              <a:ahLst/>
              <a:cxnLst/>
              <a:rect r="r" b="b" t="t" l="l"/>
              <a:pathLst>
                <a:path h="995364" w="304800">
                  <a:moveTo>
                    <a:pt x="0" y="0"/>
                  </a:moveTo>
                  <a:lnTo>
                    <a:pt x="304800" y="0"/>
                  </a:lnTo>
                  <a:lnTo>
                    <a:pt x="304800" y="995364"/>
                  </a:lnTo>
                  <a:lnTo>
                    <a:pt x="0" y="995364"/>
                  </a:lnTo>
                  <a:close/>
                </a:path>
              </a:pathLst>
            </a:custGeom>
            <a:solidFill>
              <a:srgbClr val="000000">
                <a:alpha val="0"/>
              </a:srgbClr>
            </a:solidFill>
          </p:spPr>
        </p:sp>
        <p:sp>
          <p:nvSpPr>
            <p:cNvPr name="TextBox 52" id="52"/>
            <p:cNvSpPr txBox="true"/>
            <p:nvPr/>
          </p:nvSpPr>
          <p:spPr>
            <a:xfrm>
              <a:off x="0" y="-123825"/>
              <a:ext cx="304800" cy="1119189"/>
            </a:xfrm>
            <a:prstGeom prst="rect">
              <a:avLst/>
            </a:prstGeom>
          </p:spPr>
          <p:txBody>
            <a:bodyPr anchor="t" rtlCol="false" tIns="0" lIns="0" bIns="0" rIns="0"/>
            <a:lstStyle/>
            <a:p>
              <a:pPr algn="l">
                <a:lnSpc>
                  <a:spcPts val="4375"/>
                </a:lnSpc>
              </a:pPr>
              <a:r>
                <a:rPr lang="en-US" sz="2750">
                  <a:solidFill>
                    <a:srgbClr val="E0D6DE"/>
                  </a:solidFill>
                  <a:latin typeface="Arimo"/>
                  <a:ea typeface="Arimo"/>
                  <a:cs typeface="Arimo"/>
                  <a:sym typeface="Arimo"/>
                </a:rPr>
                <a:t>4</a:t>
              </a:r>
            </a:p>
          </p:txBody>
        </p:sp>
      </p:grpSp>
      <p:grpSp>
        <p:nvGrpSpPr>
          <p:cNvPr name="Group 53" id="53"/>
          <p:cNvGrpSpPr/>
          <p:nvPr/>
        </p:nvGrpSpPr>
        <p:grpSpPr>
          <a:xfrm rot="0">
            <a:off x="981367" y="8022122"/>
            <a:ext cx="16325255" cy="1502866"/>
            <a:chOff x="0" y="0"/>
            <a:chExt cx="21767007" cy="2003822"/>
          </a:xfrm>
        </p:grpSpPr>
        <p:sp>
          <p:nvSpPr>
            <p:cNvPr name="Freeform 54" id="54"/>
            <p:cNvSpPr/>
            <p:nvPr/>
          </p:nvSpPr>
          <p:spPr>
            <a:xfrm flipH="false" flipV="false" rot="0">
              <a:off x="0" y="0"/>
              <a:ext cx="21767006" cy="2003822"/>
            </a:xfrm>
            <a:custGeom>
              <a:avLst/>
              <a:gdLst/>
              <a:ahLst/>
              <a:cxnLst/>
              <a:rect r="r" b="b" t="t" l="l"/>
              <a:pathLst>
                <a:path h="2003822" w="21767006">
                  <a:moveTo>
                    <a:pt x="0" y="0"/>
                  </a:moveTo>
                  <a:lnTo>
                    <a:pt x="21767006" y="0"/>
                  </a:lnTo>
                  <a:lnTo>
                    <a:pt x="21767006" y="2003822"/>
                  </a:lnTo>
                  <a:lnTo>
                    <a:pt x="0" y="2003822"/>
                  </a:lnTo>
                  <a:close/>
                </a:path>
              </a:pathLst>
            </a:custGeom>
            <a:solidFill>
              <a:srgbClr val="000000">
                <a:alpha val="0"/>
              </a:srgbClr>
            </a:solidFill>
          </p:spPr>
        </p:sp>
        <p:sp>
          <p:nvSpPr>
            <p:cNvPr name="TextBox 55" id="55"/>
            <p:cNvSpPr txBox="true"/>
            <p:nvPr/>
          </p:nvSpPr>
          <p:spPr>
            <a:xfrm>
              <a:off x="0" y="-104775"/>
              <a:ext cx="21767007" cy="2108597"/>
            </a:xfrm>
            <a:prstGeom prst="rect">
              <a:avLst/>
            </a:prstGeom>
          </p:spPr>
          <p:txBody>
            <a:bodyPr anchor="t" rtlCol="false" tIns="0" lIns="0" bIns="0" rIns="0"/>
            <a:lstStyle/>
            <a:p>
              <a:pPr algn="l">
                <a:lnSpc>
                  <a:spcPts val="3500"/>
                </a:lnSpc>
              </a:pPr>
              <a:r>
                <a:rPr lang="en-US" sz="2187">
                  <a:solidFill>
                    <a:srgbClr val="E0D6DE"/>
                  </a:solidFill>
                  <a:latin typeface="Arimo"/>
                  <a:ea typeface="Arimo"/>
                  <a:cs typeface="Arimo"/>
                  <a:sym typeface="Arimo"/>
                </a:rPr>
                <a:t>The project plan involves four key phases, starting with data collection and preprocessing. Phase 3 focuses on training different machine learning models. The final phase includes comparing results and drawing conclusions based on the performance of each model.</a:t>
              </a:r>
            </a:p>
          </p:txBody>
        </p:sp>
      </p:grpSp>
      <p:sp>
        <p:nvSpPr>
          <p:cNvPr name="TextBox 56" id="56"/>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1905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992238" y="2577106"/>
            <a:ext cx="7088237" cy="971700"/>
            <a:chOff x="0" y="0"/>
            <a:chExt cx="9450983" cy="1295599"/>
          </a:xfrm>
        </p:grpSpPr>
        <p:sp>
          <p:nvSpPr>
            <p:cNvPr name="Freeform 7" id="7"/>
            <p:cNvSpPr/>
            <p:nvPr/>
          </p:nvSpPr>
          <p:spPr>
            <a:xfrm flipH="false" flipV="false" rot="0">
              <a:off x="0" y="0"/>
              <a:ext cx="9450983" cy="1295599"/>
            </a:xfrm>
            <a:custGeom>
              <a:avLst/>
              <a:gdLst/>
              <a:ahLst/>
              <a:cxnLst/>
              <a:rect r="r" b="b" t="t" l="l"/>
              <a:pathLst>
                <a:path h="1295599" w="9450983">
                  <a:moveTo>
                    <a:pt x="0" y="0"/>
                  </a:moveTo>
                  <a:lnTo>
                    <a:pt x="9450983" y="0"/>
                  </a:lnTo>
                  <a:lnTo>
                    <a:pt x="9450983" y="1295599"/>
                  </a:lnTo>
                  <a:lnTo>
                    <a:pt x="0" y="1295599"/>
                  </a:lnTo>
                  <a:close/>
                </a:path>
              </a:pathLst>
            </a:custGeom>
            <a:solidFill>
              <a:srgbClr val="000000">
                <a:alpha val="0"/>
              </a:srgbClr>
            </a:solidFill>
          </p:spPr>
        </p:sp>
        <p:sp>
          <p:nvSpPr>
            <p:cNvPr name="TextBox 8" id="8"/>
            <p:cNvSpPr txBox="true"/>
            <p:nvPr/>
          </p:nvSpPr>
          <p:spPr>
            <a:xfrm>
              <a:off x="0" y="-57150"/>
              <a:ext cx="9450983" cy="1352749"/>
            </a:xfrm>
            <a:prstGeom prst="rect">
              <a:avLst/>
            </a:prstGeom>
          </p:spPr>
          <p:txBody>
            <a:bodyPr anchor="t" rtlCol="false" tIns="0" lIns="0" bIns="0" rIns="0"/>
            <a:lstStyle/>
            <a:p>
              <a:pPr algn="l">
                <a:lnSpc>
                  <a:spcPts val="6936"/>
                </a:lnSpc>
              </a:pPr>
              <a:r>
                <a:rPr lang="en-US" sz="5562">
                  <a:solidFill>
                    <a:srgbClr val="97B8FF"/>
                  </a:solidFill>
                  <a:latin typeface="Arimo"/>
                  <a:ea typeface="Arimo"/>
                  <a:cs typeface="Arimo"/>
                  <a:sym typeface="Arimo"/>
                </a:rPr>
                <a:t>Results &amp; Analysis</a:t>
              </a:r>
            </a:p>
          </p:txBody>
        </p:sp>
      </p:grpSp>
      <p:grpSp>
        <p:nvGrpSpPr>
          <p:cNvPr name="Group 9" id="9"/>
          <p:cNvGrpSpPr/>
          <p:nvPr/>
        </p:nvGrpSpPr>
        <p:grpSpPr>
          <a:xfrm rot="0">
            <a:off x="992238" y="4434780"/>
            <a:ext cx="637794" cy="637889"/>
            <a:chOff x="0" y="0"/>
            <a:chExt cx="850392" cy="850519"/>
          </a:xfrm>
        </p:grpSpPr>
        <p:sp>
          <p:nvSpPr>
            <p:cNvPr name="Freeform 10" id="10"/>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11" id="11"/>
          <p:cNvGrpSpPr/>
          <p:nvPr/>
        </p:nvGrpSpPr>
        <p:grpSpPr>
          <a:xfrm rot="0">
            <a:off x="1221135" y="4598194"/>
            <a:ext cx="179934" cy="368201"/>
            <a:chOff x="0" y="0"/>
            <a:chExt cx="239912" cy="490935"/>
          </a:xfrm>
        </p:grpSpPr>
        <p:sp>
          <p:nvSpPr>
            <p:cNvPr name="Freeform 12" id="12"/>
            <p:cNvSpPr/>
            <p:nvPr/>
          </p:nvSpPr>
          <p:spPr>
            <a:xfrm flipH="false" flipV="false" rot="0">
              <a:off x="0" y="0"/>
              <a:ext cx="239912" cy="490935"/>
            </a:xfrm>
            <a:custGeom>
              <a:avLst/>
              <a:gdLst/>
              <a:ahLst/>
              <a:cxnLst/>
              <a:rect r="r" b="b" t="t" l="l"/>
              <a:pathLst>
                <a:path h="490935" w="239912">
                  <a:moveTo>
                    <a:pt x="0" y="0"/>
                  </a:moveTo>
                  <a:lnTo>
                    <a:pt x="239912" y="0"/>
                  </a:lnTo>
                  <a:lnTo>
                    <a:pt x="239912" y="490935"/>
                  </a:lnTo>
                  <a:lnTo>
                    <a:pt x="0" y="490935"/>
                  </a:lnTo>
                  <a:close/>
                </a:path>
              </a:pathLst>
            </a:custGeom>
            <a:solidFill>
              <a:srgbClr val="000000">
                <a:alpha val="0"/>
              </a:srgbClr>
            </a:solidFill>
          </p:spPr>
        </p:sp>
        <p:sp>
          <p:nvSpPr>
            <p:cNvPr name="TextBox 13" id="13"/>
            <p:cNvSpPr txBox="true"/>
            <p:nvPr/>
          </p:nvSpPr>
          <p:spPr>
            <a:xfrm>
              <a:off x="0" y="38100"/>
              <a:ext cx="239912"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1</a:t>
              </a:r>
            </a:p>
          </p:txBody>
        </p:sp>
      </p:grpSp>
      <p:grpSp>
        <p:nvGrpSpPr>
          <p:cNvPr name="Group 14" id="14"/>
          <p:cNvGrpSpPr/>
          <p:nvPr/>
        </p:nvGrpSpPr>
        <p:grpSpPr>
          <a:xfrm rot="0">
            <a:off x="1913632" y="4377630"/>
            <a:ext cx="3643164" cy="500062"/>
            <a:chOff x="0" y="0"/>
            <a:chExt cx="4857552" cy="666749"/>
          </a:xfrm>
        </p:grpSpPr>
        <p:sp>
          <p:nvSpPr>
            <p:cNvPr name="Freeform 15" id="15"/>
            <p:cNvSpPr/>
            <p:nvPr/>
          </p:nvSpPr>
          <p:spPr>
            <a:xfrm flipH="false" flipV="false" rot="0">
              <a:off x="0" y="0"/>
              <a:ext cx="4857552" cy="666749"/>
            </a:xfrm>
            <a:custGeom>
              <a:avLst/>
              <a:gdLst/>
              <a:ahLst/>
              <a:cxnLst/>
              <a:rect r="r" b="b" t="t" l="l"/>
              <a:pathLst>
                <a:path h="666749" w="4857552">
                  <a:moveTo>
                    <a:pt x="0" y="0"/>
                  </a:moveTo>
                  <a:lnTo>
                    <a:pt x="4857552" y="0"/>
                  </a:lnTo>
                  <a:lnTo>
                    <a:pt x="4857552" y="666749"/>
                  </a:lnTo>
                  <a:lnTo>
                    <a:pt x="0" y="666749"/>
                  </a:lnTo>
                  <a:close/>
                </a:path>
              </a:pathLst>
            </a:custGeom>
            <a:solidFill>
              <a:srgbClr val="000000">
                <a:alpha val="0"/>
              </a:srgbClr>
            </a:solidFill>
          </p:spPr>
        </p:sp>
        <p:sp>
          <p:nvSpPr>
            <p:cNvPr name="TextBox 16" id="16"/>
            <p:cNvSpPr txBox="true"/>
            <p:nvPr/>
          </p:nvSpPr>
          <p:spPr>
            <a:xfrm>
              <a:off x="0" y="-38100"/>
              <a:ext cx="4857552"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Pattern Recognition</a:t>
              </a:r>
            </a:p>
          </p:txBody>
        </p:sp>
      </p:grpSp>
      <p:grpSp>
        <p:nvGrpSpPr>
          <p:cNvPr name="Group 17" id="17"/>
          <p:cNvGrpSpPr/>
          <p:nvPr/>
        </p:nvGrpSpPr>
        <p:grpSpPr>
          <a:xfrm rot="0">
            <a:off x="1913632" y="4890642"/>
            <a:ext cx="7088684" cy="1064418"/>
            <a:chOff x="0" y="0"/>
            <a:chExt cx="9451579" cy="1419224"/>
          </a:xfrm>
        </p:grpSpPr>
        <p:sp>
          <p:nvSpPr>
            <p:cNvPr name="Freeform 18" id="18"/>
            <p:cNvSpPr/>
            <p:nvPr/>
          </p:nvSpPr>
          <p:spPr>
            <a:xfrm flipH="false" flipV="false" rot="0">
              <a:off x="0" y="0"/>
              <a:ext cx="9451579" cy="1419224"/>
            </a:xfrm>
            <a:custGeom>
              <a:avLst/>
              <a:gdLst/>
              <a:ahLst/>
              <a:cxnLst/>
              <a:rect r="r" b="b" t="t" l="l"/>
              <a:pathLst>
                <a:path h="1419224" w="9451579">
                  <a:moveTo>
                    <a:pt x="0" y="0"/>
                  </a:moveTo>
                  <a:lnTo>
                    <a:pt x="9451579" y="0"/>
                  </a:lnTo>
                  <a:lnTo>
                    <a:pt x="9451579" y="1419224"/>
                  </a:lnTo>
                  <a:lnTo>
                    <a:pt x="0" y="1419224"/>
                  </a:lnTo>
                  <a:close/>
                </a:path>
              </a:pathLst>
            </a:custGeom>
            <a:solidFill>
              <a:srgbClr val="000000">
                <a:alpha val="0"/>
              </a:srgbClr>
            </a:solidFill>
          </p:spPr>
        </p:sp>
        <p:sp>
          <p:nvSpPr>
            <p:cNvPr name="TextBox 19" id="19"/>
            <p:cNvSpPr txBox="true"/>
            <p:nvPr/>
          </p:nvSpPr>
          <p:spPr>
            <a:xfrm>
              <a:off x="0" y="-104775"/>
              <a:ext cx="9451579" cy="1523999"/>
            </a:xfrm>
            <a:prstGeom prst="rect">
              <a:avLst/>
            </a:prstGeom>
          </p:spPr>
          <p:txBody>
            <a:bodyPr anchor="t" rtlCol="false" tIns="0" lIns="0" bIns="0" rIns="0"/>
            <a:lstStyle/>
            <a:p>
              <a:pPr algn="l">
                <a:lnSpc>
                  <a:spcPts val="3561"/>
                </a:lnSpc>
              </a:pPr>
              <a:r>
                <a:rPr lang="en-US" sz="2187">
                  <a:solidFill>
                    <a:srgbClr val="E0D6DE"/>
                  </a:solidFill>
                  <a:latin typeface="Arimo"/>
                  <a:ea typeface="Arimo"/>
                  <a:cs typeface="Arimo"/>
                  <a:sym typeface="Arimo"/>
                </a:rPr>
                <a:t>AI can identify some patterns, but consistency is limited.</a:t>
              </a:r>
            </a:p>
          </p:txBody>
        </p:sp>
      </p:grpSp>
      <p:grpSp>
        <p:nvGrpSpPr>
          <p:cNvPr name="Group 20" id="20"/>
          <p:cNvGrpSpPr/>
          <p:nvPr/>
        </p:nvGrpSpPr>
        <p:grpSpPr>
          <a:xfrm rot="0">
            <a:off x="9285834" y="4434780"/>
            <a:ext cx="637794" cy="637889"/>
            <a:chOff x="0" y="0"/>
            <a:chExt cx="850392" cy="850519"/>
          </a:xfrm>
        </p:grpSpPr>
        <p:sp>
          <p:nvSpPr>
            <p:cNvPr name="Freeform 21" id="21"/>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22" id="22"/>
          <p:cNvGrpSpPr/>
          <p:nvPr/>
        </p:nvGrpSpPr>
        <p:grpSpPr>
          <a:xfrm rot="0">
            <a:off x="9472315" y="4598194"/>
            <a:ext cx="264914" cy="368201"/>
            <a:chOff x="0" y="0"/>
            <a:chExt cx="353219" cy="490935"/>
          </a:xfrm>
        </p:grpSpPr>
        <p:sp>
          <p:nvSpPr>
            <p:cNvPr name="Freeform 23" id="23"/>
            <p:cNvSpPr/>
            <p:nvPr/>
          </p:nvSpPr>
          <p:spPr>
            <a:xfrm flipH="false" flipV="false" rot="0">
              <a:off x="0" y="0"/>
              <a:ext cx="353219" cy="490935"/>
            </a:xfrm>
            <a:custGeom>
              <a:avLst/>
              <a:gdLst/>
              <a:ahLst/>
              <a:cxnLst/>
              <a:rect r="r" b="b" t="t" l="l"/>
              <a:pathLst>
                <a:path h="490935" w="353219">
                  <a:moveTo>
                    <a:pt x="0" y="0"/>
                  </a:moveTo>
                  <a:lnTo>
                    <a:pt x="353219" y="0"/>
                  </a:lnTo>
                  <a:lnTo>
                    <a:pt x="353219" y="490935"/>
                  </a:lnTo>
                  <a:lnTo>
                    <a:pt x="0" y="490935"/>
                  </a:lnTo>
                  <a:close/>
                </a:path>
              </a:pathLst>
            </a:custGeom>
            <a:solidFill>
              <a:srgbClr val="000000">
                <a:alpha val="0"/>
              </a:srgbClr>
            </a:solidFill>
          </p:spPr>
        </p:sp>
        <p:sp>
          <p:nvSpPr>
            <p:cNvPr name="TextBox 24" id="24"/>
            <p:cNvSpPr txBox="true"/>
            <p:nvPr/>
          </p:nvSpPr>
          <p:spPr>
            <a:xfrm>
              <a:off x="0" y="38100"/>
              <a:ext cx="353219"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2</a:t>
              </a:r>
            </a:p>
          </p:txBody>
        </p:sp>
      </p:grpSp>
      <p:grpSp>
        <p:nvGrpSpPr>
          <p:cNvPr name="Group 25" id="25"/>
          <p:cNvGrpSpPr/>
          <p:nvPr/>
        </p:nvGrpSpPr>
        <p:grpSpPr>
          <a:xfrm rot="0">
            <a:off x="10207229" y="4377630"/>
            <a:ext cx="3544044" cy="500062"/>
            <a:chOff x="0" y="0"/>
            <a:chExt cx="4725392" cy="666749"/>
          </a:xfrm>
        </p:grpSpPr>
        <p:sp>
          <p:nvSpPr>
            <p:cNvPr name="Freeform 26" id="26"/>
            <p:cNvSpPr/>
            <p:nvPr/>
          </p:nvSpPr>
          <p:spPr>
            <a:xfrm flipH="false" flipV="false" rot="0">
              <a:off x="0" y="0"/>
              <a:ext cx="4725392" cy="666749"/>
            </a:xfrm>
            <a:custGeom>
              <a:avLst/>
              <a:gdLst/>
              <a:ahLst/>
              <a:cxnLst/>
              <a:rect r="r" b="b" t="t" l="l"/>
              <a:pathLst>
                <a:path h="666749" w="4725392">
                  <a:moveTo>
                    <a:pt x="0" y="0"/>
                  </a:moveTo>
                  <a:lnTo>
                    <a:pt x="4725392" y="0"/>
                  </a:lnTo>
                  <a:lnTo>
                    <a:pt x="4725392" y="666749"/>
                  </a:lnTo>
                  <a:lnTo>
                    <a:pt x="0" y="666749"/>
                  </a:lnTo>
                  <a:close/>
                </a:path>
              </a:pathLst>
            </a:custGeom>
            <a:solidFill>
              <a:srgbClr val="000000">
                <a:alpha val="0"/>
              </a:srgbClr>
            </a:solidFill>
          </p:spPr>
        </p:sp>
        <p:sp>
          <p:nvSpPr>
            <p:cNvPr name="TextBox 27" id="27"/>
            <p:cNvSpPr txBox="true"/>
            <p:nvPr/>
          </p:nvSpPr>
          <p:spPr>
            <a:xfrm>
              <a:off x="0" y="-38100"/>
              <a:ext cx="4725392"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Model Comparison</a:t>
              </a:r>
            </a:p>
          </p:txBody>
        </p:sp>
      </p:grpSp>
      <p:grpSp>
        <p:nvGrpSpPr>
          <p:cNvPr name="Group 28" id="28"/>
          <p:cNvGrpSpPr/>
          <p:nvPr/>
        </p:nvGrpSpPr>
        <p:grpSpPr>
          <a:xfrm rot="0">
            <a:off x="10207229" y="4890642"/>
            <a:ext cx="7088684" cy="1064418"/>
            <a:chOff x="0" y="0"/>
            <a:chExt cx="9451579" cy="1419224"/>
          </a:xfrm>
        </p:grpSpPr>
        <p:sp>
          <p:nvSpPr>
            <p:cNvPr name="Freeform 29" id="29"/>
            <p:cNvSpPr/>
            <p:nvPr/>
          </p:nvSpPr>
          <p:spPr>
            <a:xfrm flipH="false" flipV="false" rot="0">
              <a:off x="0" y="0"/>
              <a:ext cx="9451579" cy="1419224"/>
            </a:xfrm>
            <a:custGeom>
              <a:avLst/>
              <a:gdLst/>
              <a:ahLst/>
              <a:cxnLst/>
              <a:rect r="r" b="b" t="t" l="l"/>
              <a:pathLst>
                <a:path h="1419224" w="9451579">
                  <a:moveTo>
                    <a:pt x="0" y="0"/>
                  </a:moveTo>
                  <a:lnTo>
                    <a:pt x="9451579" y="0"/>
                  </a:lnTo>
                  <a:lnTo>
                    <a:pt x="9451579" y="1419224"/>
                  </a:lnTo>
                  <a:lnTo>
                    <a:pt x="0" y="1419224"/>
                  </a:lnTo>
                  <a:close/>
                </a:path>
              </a:pathLst>
            </a:custGeom>
            <a:solidFill>
              <a:srgbClr val="000000">
                <a:alpha val="0"/>
              </a:srgbClr>
            </a:solidFill>
          </p:spPr>
        </p:sp>
        <p:sp>
          <p:nvSpPr>
            <p:cNvPr name="TextBox 30" id="30"/>
            <p:cNvSpPr txBox="true"/>
            <p:nvPr/>
          </p:nvSpPr>
          <p:spPr>
            <a:xfrm>
              <a:off x="0" y="-104775"/>
              <a:ext cx="9451579" cy="1523999"/>
            </a:xfrm>
            <a:prstGeom prst="rect">
              <a:avLst/>
            </a:prstGeom>
          </p:spPr>
          <p:txBody>
            <a:bodyPr anchor="t" rtlCol="false" tIns="0" lIns="0" bIns="0" rIns="0"/>
            <a:lstStyle/>
            <a:p>
              <a:pPr algn="l">
                <a:lnSpc>
                  <a:spcPts val="3561"/>
                </a:lnSpc>
              </a:pPr>
              <a:r>
                <a:rPr lang="en-US" sz="2187">
                  <a:solidFill>
                    <a:srgbClr val="E0D6DE"/>
                  </a:solidFill>
                  <a:latin typeface="Arimo"/>
                  <a:ea typeface="Arimo"/>
                  <a:cs typeface="Arimo"/>
                  <a:sym typeface="Arimo"/>
                </a:rPr>
                <a:t>XGBoost handles noisy data better than Random Forest.</a:t>
              </a:r>
            </a:p>
          </p:txBody>
        </p:sp>
      </p:grpSp>
      <p:grpSp>
        <p:nvGrpSpPr>
          <p:cNvPr name="Group 31" id="31"/>
          <p:cNvGrpSpPr/>
          <p:nvPr/>
        </p:nvGrpSpPr>
        <p:grpSpPr>
          <a:xfrm rot="0">
            <a:off x="992238" y="6557516"/>
            <a:ext cx="637794" cy="637889"/>
            <a:chOff x="0" y="0"/>
            <a:chExt cx="850392" cy="850519"/>
          </a:xfrm>
        </p:grpSpPr>
        <p:sp>
          <p:nvSpPr>
            <p:cNvPr name="Freeform 32" id="32"/>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33" id="33"/>
          <p:cNvGrpSpPr/>
          <p:nvPr/>
        </p:nvGrpSpPr>
        <p:grpSpPr>
          <a:xfrm rot="0">
            <a:off x="1179314" y="6720929"/>
            <a:ext cx="263724" cy="368201"/>
            <a:chOff x="0" y="0"/>
            <a:chExt cx="351632" cy="490935"/>
          </a:xfrm>
        </p:grpSpPr>
        <p:sp>
          <p:nvSpPr>
            <p:cNvPr name="Freeform 34" id="34"/>
            <p:cNvSpPr/>
            <p:nvPr/>
          </p:nvSpPr>
          <p:spPr>
            <a:xfrm flipH="false" flipV="false" rot="0">
              <a:off x="0" y="0"/>
              <a:ext cx="351632" cy="490935"/>
            </a:xfrm>
            <a:custGeom>
              <a:avLst/>
              <a:gdLst/>
              <a:ahLst/>
              <a:cxnLst/>
              <a:rect r="r" b="b" t="t" l="l"/>
              <a:pathLst>
                <a:path h="490935" w="351632">
                  <a:moveTo>
                    <a:pt x="0" y="0"/>
                  </a:moveTo>
                  <a:lnTo>
                    <a:pt x="351632" y="0"/>
                  </a:lnTo>
                  <a:lnTo>
                    <a:pt x="351632" y="490935"/>
                  </a:lnTo>
                  <a:lnTo>
                    <a:pt x="0" y="490935"/>
                  </a:lnTo>
                  <a:close/>
                </a:path>
              </a:pathLst>
            </a:custGeom>
            <a:solidFill>
              <a:srgbClr val="000000">
                <a:alpha val="0"/>
              </a:srgbClr>
            </a:solidFill>
          </p:spPr>
        </p:sp>
        <p:sp>
          <p:nvSpPr>
            <p:cNvPr name="TextBox 35" id="35"/>
            <p:cNvSpPr txBox="true"/>
            <p:nvPr/>
          </p:nvSpPr>
          <p:spPr>
            <a:xfrm>
              <a:off x="0" y="38100"/>
              <a:ext cx="351632"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3</a:t>
              </a:r>
            </a:p>
          </p:txBody>
        </p:sp>
      </p:grpSp>
      <p:grpSp>
        <p:nvGrpSpPr>
          <p:cNvPr name="Group 36" id="36"/>
          <p:cNvGrpSpPr/>
          <p:nvPr/>
        </p:nvGrpSpPr>
        <p:grpSpPr>
          <a:xfrm rot="0">
            <a:off x="1913632" y="6500366"/>
            <a:ext cx="4283125" cy="500062"/>
            <a:chOff x="0" y="0"/>
            <a:chExt cx="5710833" cy="666749"/>
          </a:xfrm>
        </p:grpSpPr>
        <p:sp>
          <p:nvSpPr>
            <p:cNvPr name="Freeform 37" id="37"/>
            <p:cNvSpPr/>
            <p:nvPr/>
          </p:nvSpPr>
          <p:spPr>
            <a:xfrm flipH="false" flipV="false" rot="0">
              <a:off x="0" y="0"/>
              <a:ext cx="5710833" cy="666749"/>
            </a:xfrm>
            <a:custGeom>
              <a:avLst/>
              <a:gdLst/>
              <a:ahLst/>
              <a:cxnLst/>
              <a:rect r="r" b="b" t="t" l="l"/>
              <a:pathLst>
                <a:path h="666749" w="5710833">
                  <a:moveTo>
                    <a:pt x="0" y="0"/>
                  </a:moveTo>
                  <a:lnTo>
                    <a:pt x="5710833" y="0"/>
                  </a:lnTo>
                  <a:lnTo>
                    <a:pt x="5710833" y="666749"/>
                  </a:lnTo>
                  <a:lnTo>
                    <a:pt x="0" y="666749"/>
                  </a:lnTo>
                  <a:close/>
                </a:path>
              </a:pathLst>
            </a:custGeom>
            <a:solidFill>
              <a:srgbClr val="000000">
                <a:alpha val="0"/>
              </a:srgbClr>
            </a:solidFill>
          </p:spPr>
        </p:sp>
        <p:sp>
          <p:nvSpPr>
            <p:cNvPr name="TextBox 38" id="38"/>
            <p:cNvSpPr txBox="true"/>
            <p:nvPr/>
          </p:nvSpPr>
          <p:spPr>
            <a:xfrm>
              <a:off x="0" y="-38100"/>
              <a:ext cx="5710833"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Hyperparameter Tuning</a:t>
              </a:r>
            </a:p>
          </p:txBody>
        </p:sp>
      </p:grpSp>
      <p:grpSp>
        <p:nvGrpSpPr>
          <p:cNvPr name="Group 39" id="39"/>
          <p:cNvGrpSpPr/>
          <p:nvPr/>
        </p:nvGrpSpPr>
        <p:grpSpPr>
          <a:xfrm rot="0">
            <a:off x="1913632" y="7013377"/>
            <a:ext cx="7088684" cy="610791"/>
            <a:chOff x="0" y="0"/>
            <a:chExt cx="9451579" cy="814388"/>
          </a:xfrm>
        </p:grpSpPr>
        <p:sp>
          <p:nvSpPr>
            <p:cNvPr name="Freeform 40" id="40"/>
            <p:cNvSpPr/>
            <p:nvPr/>
          </p:nvSpPr>
          <p:spPr>
            <a:xfrm flipH="false" flipV="false" rot="0">
              <a:off x="0" y="0"/>
              <a:ext cx="9451579" cy="814388"/>
            </a:xfrm>
            <a:custGeom>
              <a:avLst/>
              <a:gdLst/>
              <a:ahLst/>
              <a:cxnLst/>
              <a:rect r="r" b="b" t="t" l="l"/>
              <a:pathLst>
                <a:path h="814388" w="9451579">
                  <a:moveTo>
                    <a:pt x="0" y="0"/>
                  </a:moveTo>
                  <a:lnTo>
                    <a:pt x="9451579" y="0"/>
                  </a:lnTo>
                  <a:lnTo>
                    <a:pt x="9451579" y="814388"/>
                  </a:lnTo>
                  <a:lnTo>
                    <a:pt x="0" y="814388"/>
                  </a:lnTo>
                  <a:close/>
                </a:path>
              </a:pathLst>
            </a:custGeom>
            <a:solidFill>
              <a:srgbClr val="000000">
                <a:alpha val="0"/>
              </a:srgbClr>
            </a:solidFill>
          </p:spPr>
        </p:sp>
        <p:sp>
          <p:nvSpPr>
            <p:cNvPr name="TextBox 41" id="41"/>
            <p:cNvSpPr txBox="true"/>
            <p:nvPr/>
          </p:nvSpPr>
          <p:spPr>
            <a:xfrm>
              <a:off x="0" y="-104775"/>
              <a:ext cx="9451579" cy="919163"/>
            </a:xfrm>
            <a:prstGeom prst="rect">
              <a:avLst/>
            </a:prstGeom>
          </p:spPr>
          <p:txBody>
            <a:bodyPr anchor="t" rtlCol="false" tIns="0" lIns="0" bIns="0" rIns="0"/>
            <a:lstStyle/>
            <a:p>
              <a:pPr algn="l">
                <a:lnSpc>
                  <a:spcPts val="3561"/>
                </a:lnSpc>
              </a:pPr>
              <a:r>
                <a:rPr lang="en-US" sz="2187">
                  <a:solidFill>
                    <a:srgbClr val="E0D6DE"/>
                  </a:solidFill>
                  <a:latin typeface="Arimo"/>
                  <a:ea typeface="Arimo"/>
                  <a:cs typeface="Arimo"/>
                  <a:sym typeface="Arimo"/>
                </a:rPr>
                <a:t>Slightly improved model performance.</a:t>
              </a:r>
            </a:p>
          </p:txBody>
        </p:sp>
      </p:grpSp>
      <p:grpSp>
        <p:nvGrpSpPr>
          <p:cNvPr name="Group 42" id="42"/>
          <p:cNvGrpSpPr/>
          <p:nvPr/>
        </p:nvGrpSpPr>
        <p:grpSpPr>
          <a:xfrm rot="0">
            <a:off x="9285834" y="6557516"/>
            <a:ext cx="637794" cy="637889"/>
            <a:chOff x="0" y="0"/>
            <a:chExt cx="850392" cy="850519"/>
          </a:xfrm>
        </p:grpSpPr>
        <p:sp>
          <p:nvSpPr>
            <p:cNvPr name="Freeform 43" id="4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44" id="44"/>
          <p:cNvGrpSpPr/>
          <p:nvPr/>
        </p:nvGrpSpPr>
        <p:grpSpPr>
          <a:xfrm rot="0">
            <a:off x="9466064" y="6720929"/>
            <a:ext cx="277266" cy="368201"/>
            <a:chOff x="0" y="0"/>
            <a:chExt cx="369688" cy="490935"/>
          </a:xfrm>
        </p:grpSpPr>
        <p:sp>
          <p:nvSpPr>
            <p:cNvPr name="Freeform 45" id="45"/>
            <p:cNvSpPr/>
            <p:nvPr/>
          </p:nvSpPr>
          <p:spPr>
            <a:xfrm flipH="false" flipV="false" rot="0">
              <a:off x="0" y="0"/>
              <a:ext cx="369688" cy="490935"/>
            </a:xfrm>
            <a:custGeom>
              <a:avLst/>
              <a:gdLst/>
              <a:ahLst/>
              <a:cxnLst/>
              <a:rect r="r" b="b" t="t" l="l"/>
              <a:pathLst>
                <a:path h="490935" w="369688">
                  <a:moveTo>
                    <a:pt x="0" y="0"/>
                  </a:moveTo>
                  <a:lnTo>
                    <a:pt x="369688" y="0"/>
                  </a:lnTo>
                  <a:lnTo>
                    <a:pt x="369688" y="490935"/>
                  </a:lnTo>
                  <a:lnTo>
                    <a:pt x="0" y="490935"/>
                  </a:lnTo>
                  <a:close/>
                </a:path>
              </a:pathLst>
            </a:custGeom>
            <a:solidFill>
              <a:srgbClr val="000000">
                <a:alpha val="0"/>
              </a:srgbClr>
            </a:solidFill>
          </p:spPr>
        </p:sp>
        <p:sp>
          <p:nvSpPr>
            <p:cNvPr name="TextBox 46" id="46"/>
            <p:cNvSpPr txBox="true"/>
            <p:nvPr/>
          </p:nvSpPr>
          <p:spPr>
            <a:xfrm>
              <a:off x="0" y="38100"/>
              <a:ext cx="369688"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4</a:t>
              </a:r>
            </a:p>
          </p:txBody>
        </p:sp>
      </p:grpSp>
      <p:grpSp>
        <p:nvGrpSpPr>
          <p:cNvPr name="Group 47" id="47"/>
          <p:cNvGrpSpPr/>
          <p:nvPr/>
        </p:nvGrpSpPr>
        <p:grpSpPr>
          <a:xfrm rot="0">
            <a:off x="10207229" y="6500366"/>
            <a:ext cx="3544044" cy="500062"/>
            <a:chOff x="0" y="0"/>
            <a:chExt cx="4725392" cy="666749"/>
          </a:xfrm>
        </p:grpSpPr>
        <p:sp>
          <p:nvSpPr>
            <p:cNvPr name="Freeform 48" id="48"/>
            <p:cNvSpPr/>
            <p:nvPr/>
          </p:nvSpPr>
          <p:spPr>
            <a:xfrm flipH="false" flipV="false" rot="0">
              <a:off x="0" y="0"/>
              <a:ext cx="4725392" cy="666749"/>
            </a:xfrm>
            <a:custGeom>
              <a:avLst/>
              <a:gdLst/>
              <a:ahLst/>
              <a:cxnLst/>
              <a:rect r="r" b="b" t="t" l="l"/>
              <a:pathLst>
                <a:path h="666749" w="4725392">
                  <a:moveTo>
                    <a:pt x="0" y="0"/>
                  </a:moveTo>
                  <a:lnTo>
                    <a:pt x="4725392" y="0"/>
                  </a:lnTo>
                  <a:lnTo>
                    <a:pt x="4725392" y="666749"/>
                  </a:lnTo>
                  <a:lnTo>
                    <a:pt x="0" y="666749"/>
                  </a:lnTo>
                  <a:close/>
                </a:path>
              </a:pathLst>
            </a:custGeom>
            <a:solidFill>
              <a:srgbClr val="000000">
                <a:alpha val="0"/>
              </a:srgbClr>
            </a:solidFill>
          </p:spPr>
        </p:sp>
        <p:sp>
          <p:nvSpPr>
            <p:cNvPr name="TextBox 49" id="49"/>
            <p:cNvSpPr txBox="true"/>
            <p:nvPr/>
          </p:nvSpPr>
          <p:spPr>
            <a:xfrm>
              <a:off x="0" y="-38100"/>
              <a:ext cx="4725392"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Limitations</a:t>
              </a:r>
            </a:p>
          </p:txBody>
        </p:sp>
      </p:grpSp>
      <p:grpSp>
        <p:nvGrpSpPr>
          <p:cNvPr name="Group 50" id="50"/>
          <p:cNvGrpSpPr/>
          <p:nvPr/>
        </p:nvGrpSpPr>
        <p:grpSpPr>
          <a:xfrm rot="0">
            <a:off x="10207229" y="7013377"/>
            <a:ext cx="7088684" cy="610791"/>
            <a:chOff x="0" y="0"/>
            <a:chExt cx="9451579" cy="814388"/>
          </a:xfrm>
        </p:grpSpPr>
        <p:sp>
          <p:nvSpPr>
            <p:cNvPr name="Freeform 51" id="51"/>
            <p:cNvSpPr/>
            <p:nvPr/>
          </p:nvSpPr>
          <p:spPr>
            <a:xfrm flipH="false" flipV="false" rot="0">
              <a:off x="0" y="0"/>
              <a:ext cx="9451579" cy="814388"/>
            </a:xfrm>
            <a:custGeom>
              <a:avLst/>
              <a:gdLst/>
              <a:ahLst/>
              <a:cxnLst/>
              <a:rect r="r" b="b" t="t" l="l"/>
              <a:pathLst>
                <a:path h="814388" w="9451579">
                  <a:moveTo>
                    <a:pt x="0" y="0"/>
                  </a:moveTo>
                  <a:lnTo>
                    <a:pt x="9451579" y="0"/>
                  </a:lnTo>
                  <a:lnTo>
                    <a:pt x="9451579" y="814388"/>
                  </a:lnTo>
                  <a:lnTo>
                    <a:pt x="0" y="814388"/>
                  </a:lnTo>
                  <a:close/>
                </a:path>
              </a:pathLst>
            </a:custGeom>
            <a:solidFill>
              <a:srgbClr val="000000">
                <a:alpha val="0"/>
              </a:srgbClr>
            </a:solidFill>
          </p:spPr>
        </p:sp>
        <p:sp>
          <p:nvSpPr>
            <p:cNvPr name="TextBox 52" id="52"/>
            <p:cNvSpPr txBox="true"/>
            <p:nvPr/>
          </p:nvSpPr>
          <p:spPr>
            <a:xfrm>
              <a:off x="0" y="-104775"/>
              <a:ext cx="9451579" cy="919163"/>
            </a:xfrm>
            <a:prstGeom prst="rect">
              <a:avLst/>
            </a:prstGeom>
          </p:spPr>
          <p:txBody>
            <a:bodyPr anchor="t" rtlCol="false" tIns="0" lIns="0" bIns="0" rIns="0"/>
            <a:lstStyle/>
            <a:p>
              <a:pPr algn="l">
                <a:lnSpc>
                  <a:spcPts val="3561"/>
                </a:lnSpc>
              </a:pPr>
              <a:r>
                <a:rPr lang="en-US" sz="2187">
                  <a:solidFill>
                    <a:srgbClr val="E0D6DE"/>
                  </a:solidFill>
                  <a:latin typeface="Arimo"/>
                  <a:ea typeface="Arimo"/>
                  <a:cs typeface="Arimo"/>
                  <a:sym typeface="Arimo"/>
                </a:rPr>
                <a:t>AI alone can't reliably predict stock movements.</a:t>
              </a:r>
            </a:p>
          </p:txBody>
        </p:sp>
      </p:grpSp>
      <p:sp>
        <p:nvSpPr>
          <p:cNvPr name="TextBox 53" id="53"/>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1905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992238" y="837455"/>
            <a:ext cx="7088237" cy="971700"/>
            <a:chOff x="0" y="0"/>
            <a:chExt cx="9450983" cy="1295599"/>
          </a:xfrm>
        </p:grpSpPr>
        <p:sp>
          <p:nvSpPr>
            <p:cNvPr name="Freeform 7" id="7"/>
            <p:cNvSpPr/>
            <p:nvPr/>
          </p:nvSpPr>
          <p:spPr>
            <a:xfrm flipH="false" flipV="false" rot="0">
              <a:off x="0" y="0"/>
              <a:ext cx="9450983" cy="1295599"/>
            </a:xfrm>
            <a:custGeom>
              <a:avLst/>
              <a:gdLst/>
              <a:ahLst/>
              <a:cxnLst/>
              <a:rect r="r" b="b" t="t" l="l"/>
              <a:pathLst>
                <a:path h="1295599" w="9450983">
                  <a:moveTo>
                    <a:pt x="0" y="0"/>
                  </a:moveTo>
                  <a:lnTo>
                    <a:pt x="9450983" y="0"/>
                  </a:lnTo>
                  <a:lnTo>
                    <a:pt x="9450983" y="1295599"/>
                  </a:lnTo>
                  <a:lnTo>
                    <a:pt x="0" y="1295599"/>
                  </a:lnTo>
                  <a:close/>
                </a:path>
              </a:pathLst>
            </a:custGeom>
            <a:solidFill>
              <a:srgbClr val="000000">
                <a:alpha val="0"/>
              </a:srgbClr>
            </a:solidFill>
          </p:spPr>
        </p:sp>
        <p:sp>
          <p:nvSpPr>
            <p:cNvPr name="TextBox 8" id="8"/>
            <p:cNvSpPr txBox="true"/>
            <p:nvPr/>
          </p:nvSpPr>
          <p:spPr>
            <a:xfrm>
              <a:off x="0" y="-57150"/>
              <a:ext cx="9450983" cy="1352749"/>
            </a:xfrm>
            <a:prstGeom prst="rect">
              <a:avLst/>
            </a:prstGeom>
          </p:spPr>
          <p:txBody>
            <a:bodyPr anchor="t" rtlCol="false" tIns="0" lIns="0" bIns="0" rIns="0"/>
            <a:lstStyle/>
            <a:p>
              <a:pPr algn="l">
                <a:lnSpc>
                  <a:spcPts val="6936"/>
                </a:lnSpc>
              </a:pPr>
              <a:r>
                <a:rPr lang="en-US" sz="5562">
                  <a:solidFill>
                    <a:srgbClr val="97B8FF"/>
                  </a:solidFill>
                  <a:latin typeface="Arimo"/>
                  <a:ea typeface="Arimo"/>
                  <a:cs typeface="Arimo"/>
                  <a:sym typeface="Arimo"/>
                </a:rPr>
                <a:t>Refernces</a:t>
              </a:r>
            </a:p>
          </p:txBody>
        </p:sp>
      </p:grpSp>
      <p:grpSp>
        <p:nvGrpSpPr>
          <p:cNvPr name="Group 9" id="9"/>
          <p:cNvGrpSpPr/>
          <p:nvPr/>
        </p:nvGrpSpPr>
        <p:grpSpPr>
          <a:xfrm rot="0">
            <a:off x="992238" y="2219028"/>
            <a:ext cx="16303526" cy="610791"/>
            <a:chOff x="0" y="0"/>
            <a:chExt cx="21738035" cy="814388"/>
          </a:xfrm>
        </p:grpSpPr>
        <p:sp>
          <p:nvSpPr>
            <p:cNvPr name="Freeform 10" id="10"/>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11" id="11"/>
            <p:cNvSpPr txBox="true"/>
            <p:nvPr/>
          </p:nvSpPr>
          <p:spPr>
            <a:xfrm>
              <a:off x="0" y="-104775"/>
              <a:ext cx="21738035" cy="919163"/>
            </a:xfrm>
            <a:prstGeom prst="rect">
              <a:avLst/>
            </a:prstGeom>
          </p:spPr>
          <p:txBody>
            <a:bodyPr anchor="t" rtlCol="false" tIns="0" lIns="0" bIns="0" rIns="0"/>
            <a:lstStyle/>
            <a:p>
              <a:pPr algn="l" marL="549737" indent="-137434" lvl="3">
                <a:lnSpc>
                  <a:spcPts val="3561"/>
                </a:lnSpc>
                <a:buAutoNum type="arabicPeriod" startAt="1"/>
              </a:pPr>
              <a:r>
                <a:rPr lang="en-US" b="true" sz="2187">
                  <a:solidFill>
                    <a:srgbClr val="E0D6DE"/>
                  </a:solidFill>
                  <a:latin typeface="Arimo Bold"/>
                  <a:ea typeface="Arimo Bold"/>
                  <a:cs typeface="Arimo Bold"/>
                  <a:sym typeface="Arimo Bold"/>
                </a:rPr>
                <a:t>Patel, J., Shah, S., Thakkar, P., &amp; Kotecha, K. (2015).</a:t>
              </a:r>
            </a:p>
          </p:txBody>
        </p:sp>
      </p:grpSp>
      <p:grpSp>
        <p:nvGrpSpPr>
          <p:cNvPr name="Group 12" id="12"/>
          <p:cNvGrpSpPr/>
          <p:nvPr/>
        </p:nvGrpSpPr>
        <p:grpSpPr>
          <a:xfrm rot="0">
            <a:off x="992238" y="2771776"/>
            <a:ext cx="16303526" cy="1064418"/>
            <a:chOff x="0" y="0"/>
            <a:chExt cx="21738035" cy="1419224"/>
          </a:xfrm>
        </p:grpSpPr>
        <p:sp>
          <p:nvSpPr>
            <p:cNvPr name="Freeform 13" id="13"/>
            <p:cNvSpPr/>
            <p:nvPr/>
          </p:nvSpPr>
          <p:spPr>
            <a:xfrm flipH="false" flipV="false" rot="0">
              <a:off x="0" y="0"/>
              <a:ext cx="21738034" cy="1419224"/>
            </a:xfrm>
            <a:custGeom>
              <a:avLst/>
              <a:gdLst/>
              <a:ahLst/>
              <a:cxnLst/>
              <a:rect r="r" b="b" t="t" l="l"/>
              <a:pathLst>
                <a:path h="1419224" w="21738034">
                  <a:moveTo>
                    <a:pt x="0" y="0"/>
                  </a:moveTo>
                  <a:lnTo>
                    <a:pt x="21738034" y="0"/>
                  </a:lnTo>
                  <a:lnTo>
                    <a:pt x="21738034" y="1419224"/>
                  </a:lnTo>
                  <a:lnTo>
                    <a:pt x="0" y="1419224"/>
                  </a:lnTo>
                  <a:close/>
                </a:path>
              </a:pathLst>
            </a:custGeom>
            <a:solidFill>
              <a:srgbClr val="000000">
                <a:alpha val="0"/>
              </a:srgbClr>
            </a:solidFill>
          </p:spPr>
        </p:sp>
        <p:sp>
          <p:nvSpPr>
            <p:cNvPr name="TextBox 14" id="14"/>
            <p:cNvSpPr txBox="true"/>
            <p:nvPr/>
          </p:nvSpPr>
          <p:spPr>
            <a:xfrm>
              <a:off x="0" y="-104775"/>
              <a:ext cx="21738035" cy="1523999"/>
            </a:xfrm>
            <a:prstGeom prst="rect">
              <a:avLst/>
            </a:prstGeom>
          </p:spPr>
          <p:txBody>
            <a:bodyPr anchor="t" rtlCol="false" tIns="0" lIns="0" bIns="0" rIns="0"/>
            <a:lstStyle/>
            <a:p>
              <a:pPr algn="l" marL="841022" indent="-168204" lvl="4">
                <a:lnSpc>
                  <a:spcPts val="3561"/>
                </a:lnSpc>
                <a:buFont typeface="Arial"/>
                <a:buChar char="•"/>
              </a:pPr>
              <a:r>
                <a:rPr lang="en-US" b="true" sz="2187">
                  <a:solidFill>
                    <a:srgbClr val="E0D6DE"/>
                  </a:solidFill>
                  <a:latin typeface="Arimo Bold"/>
                  <a:ea typeface="Arimo Bold"/>
                  <a:cs typeface="Arimo Bold"/>
                  <a:sym typeface="Arimo Bold"/>
                </a:rPr>
                <a:t>Title:</a:t>
              </a:r>
              <a:r>
                <a:rPr lang="en-US" sz="2187">
                  <a:solidFill>
                    <a:srgbClr val="E0D6DE"/>
                  </a:solidFill>
                  <a:latin typeface="Arimo"/>
                  <a:ea typeface="Arimo"/>
                  <a:cs typeface="Arimo"/>
                  <a:sym typeface="Arimo"/>
                </a:rPr>
                <a:t> "Predicting Stock and Stock Price Index Movement using Trend Deterministic Data Preparation and Machine Learning Techniques"</a:t>
              </a:r>
            </a:p>
          </p:txBody>
        </p:sp>
      </p:grpSp>
      <p:grpSp>
        <p:nvGrpSpPr>
          <p:cNvPr name="Group 15" id="15"/>
          <p:cNvGrpSpPr/>
          <p:nvPr/>
        </p:nvGrpSpPr>
        <p:grpSpPr>
          <a:xfrm rot="0">
            <a:off x="992238" y="3778152"/>
            <a:ext cx="16303526" cy="610791"/>
            <a:chOff x="0" y="0"/>
            <a:chExt cx="21738035" cy="814388"/>
          </a:xfrm>
        </p:grpSpPr>
        <p:sp>
          <p:nvSpPr>
            <p:cNvPr name="Freeform 16" id="16"/>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17" id="17"/>
            <p:cNvSpPr txBox="true"/>
            <p:nvPr/>
          </p:nvSpPr>
          <p:spPr>
            <a:xfrm>
              <a:off x="0" y="-104775"/>
              <a:ext cx="21738035" cy="919163"/>
            </a:xfrm>
            <a:prstGeom prst="rect">
              <a:avLst/>
            </a:prstGeom>
          </p:spPr>
          <p:txBody>
            <a:bodyPr anchor="t" rtlCol="false" tIns="0" lIns="0" bIns="0" rIns="0"/>
            <a:lstStyle/>
            <a:p>
              <a:pPr algn="l" marL="841022" indent="-168204" lvl="4">
                <a:lnSpc>
                  <a:spcPts val="3561"/>
                </a:lnSpc>
                <a:buFont typeface="Arial"/>
                <a:buChar char="•"/>
              </a:pPr>
              <a:r>
                <a:rPr lang="en-US" b="true" sz="2187">
                  <a:solidFill>
                    <a:srgbClr val="E0D6DE"/>
                  </a:solidFill>
                  <a:latin typeface="Arimo Bold"/>
                  <a:ea typeface="Arimo Bold"/>
                  <a:cs typeface="Arimo Bold"/>
                  <a:sym typeface="Arimo Bold"/>
                </a:rPr>
                <a:t>Published in:</a:t>
              </a:r>
              <a:r>
                <a:rPr lang="en-US" sz="2187">
                  <a:solidFill>
                    <a:srgbClr val="E0D6DE"/>
                  </a:solidFill>
                  <a:latin typeface="Arimo"/>
                  <a:ea typeface="Arimo"/>
                  <a:cs typeface="Arimo"/>
                  <a:sym typeface="Arimo"/>
                </a:rPr>
                <a:t> </a:t>
              </a:r>
              <a:r>
                <a:rPr lang="en-US" sz="2187" i="true">
                  <a:solidFill>
                    <a:srgbClr val="E0D6DE"/>
                  </a:solidFill>
                  <a:latin typeface="Arimo Italics"/>
                  <a:ea typeface="Arimo Italics"/>
                  <a:cs typeface="Arimo Italics"/>
                  <a:sym typeface="Arimo Italics"/>
                </a:rPr>
                <a:t>Expert Systems with Applications</a:t>
              </a:r>
            </a:p>
          </p:txBody>
        </p:sp>
      </p:grpSp>
      <p:grpSp>
        <p:nvGrpSpPr>
          <p:cNvPr name="Group 18" id="18"/>
          <p:cNvGrpSpPr/>
          <p:nvPr/>
        </p:nvGrpSpPr>
        <p:grpSpPr>
          <a:xfrm rot="0">
            <a:off x="992238" y="4330899"/>
            <a:ext cx="16303526" cy="610791"/>
            <a:chOff x="0" y="0"/>
            <a:chExt cx="21738035" cy="814388"/>
          </a:xfrm>
        </p:grpSpPr>
        <p:sp>
          <p:nvSpPr>
            <p:cNvPr name="Freeform 19" id="19"/>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20" id="20"/>
            <p:cNvSpPr txBox="true"/>
            <p:nvPr/>
          </p:nvSpPr>
          <p:spPr>
            <a:xfrm>
              <a:off x="0" y="-104775"/>
              <a:ext cx="21738035" cy="919163"/>
            </a:xfrm>
            <a:prstGeom prst="rect">
              <a:avLst/>
            </a:prstGeom>
          </p:spPr>
          <p:txBody>
            <a:bodyPr anchor="t" rtlCol="false" tIns="0" lIns="0" bIns="0" rIns="0"/>
            <a:lstStyle/>
            <a:p>
              <a:pPr algn="l" marL="841022" indent="-168204" lvl="4">
                <a:lnSpc>
                  <a:spcPts val="3561"/>
                </a:lnSpc>
                <a:buFont typeface="Arial"/>
                <a:buChar char="•"/>
              </a:pPr>
              <a:r>
                <a:rPr lang="en-US" b="true" sz="2187">
                  <a:solidFill>
                    <a:srgbClr val="E0D6DE"/>
                  </a:solidFill>
                  <a:latin typeface="Arimo Bold"/>
                  <a:ea typeface="Arimo Bold"/>
                  <a:cs typeface="Arimo Bold"/>
                  <a:sym typeface="Arimo Bold"/>
                </a:rPr>
                <a:t>Website:</a:t>
              </a:r>
              <a:r>
                <a:rPr lang="en-US" sz="2187">
                  <a:solidFill>
                    <a:srgbClr val="E0D6DE"/>
                  </a:solidFill>
                  <a:latin typeface="Arimo"/>
                  <a:ea typeface="Arimo"/>
                  <a:cs typeface="Arimo"/>
                  <a:sym typeface="Arimo"/>
                </a:rPr>
                <a:t> </a:t>
              </a:r>
              <a:r>
                <a:rPr lang="en-US" sz="2187" u="sng">
                  <a:solidFill>
                    <a:srgbClr val="0000FF"/>
                  </a:solidFill>
                  <a:latin typeface="Arimo"/>
                  <a:ea typeface="Arimo"/>
                  <a:cs typeface="Arimo"/>
                  <a:sym typeface="Arimo"/>
                  <a:hlinkClick r:id="rId4" tooltip="https://www.sciencedirect.com/science/article/abs/pii/S0957417414006053"/>
                </a:rPr>
                <a:t>ScienceDirect</a:t>
              </a:r>
            </a:p>
          </p:txBody>
        </p:sp>
      </p:grpSp>
      <p:grpSp>
        <p:nvGrpSpPr>
          <p:cNvPr name="Group 21" id="21"/>
          <p:cNvGrpSpPr/>
          <p:nvPr/>
        </p:nvGrpSpPr>
        <p:grpSpPr>
          <a:xfrm rot="0">
            <a:off x="992238" y="4883647"/>
            <a:ext cx="16303526" cy="610791"/>
            <a:chOff x="0" y="0"/>
            <a:chExt cx="21738035" cy="814388"/>
          </a:xfrm>
        </p:grpSpPr>
        <p:sp>
          <p:nvSpPr>
            <p:cNvPr name="Freeform 22" id="22"/>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23" id="23"/>
            <p:cNvSpPr txBox="true"/>
            <p:nvPr/>
          </p:nvSpPr>
          <p:spPr>
            <a:xfrm>
              <a:off x="0" y="-104775"/>
              <a:ext cx="21738035" cy="919163"/>
            </a:xfrm>
            <a:prstGeom prst="rect">
              <a:avLst/>
            </a:prstGeom>
          </p:spPr>
          <p:txBody>
            <a:bodyPr anchor="t" rtlCol="false" tIns="0" lIns="0" bIns="0" rIns="0"/>
            <a:lstStyle/>
            <a:p>
              <a:pPr algn="l" marL="549737" indent="-137434" lvl="3">
                <a:lnSpc>
                  <a:spcPts val="3561"/>
                </a:lnSpc>
                <a:buAutoNum type="arabicPeriod" startAt="1"/>
              </a:pPr>
              <a:r>
                <a:rPr lang="en-US" b="true" sz="2187">
                  <a:solidFill>
                    <a:srgbClr val="E0D6DE"/>
                  </a:solidFill>
                  <a:latin typeface="Arimo Bold"/>
                  <a:ea typeface="Arimo Bold"/>
                  <a:cs typeface="Arimo Bold"/>
                  <a:sym typeface="Arimo Bold"/>
                </a:rPr>
                <a:t>Henrique, B. M., Sobreiro, V. A., &amp; Kimura, H. (2018).</a:t>
              </a:r>
            </a:p>
          </p:txBody>
        </p:sp>
      </p:grpSp>
      <p:grpSp>
        <p:nvGrpSpPr>
          <p:cNvPr name="Group 24" id="24"/>
          <p:cNvGrpSpPr/>
          <p:nvPr/>
        </p:nvGrpSpPr>
        <p:grpSpPr>
          <a:xfrm rot="0">
            <a:off x="992238" y="5436394"/>
            <a:ext cx="16303526" cy="610791"/>
            <a:chOff x="0" y="0"/>
            <a:chExt cx="21738035" cy="814388"/>
          </a:xfrm>
        </p:grpSpPr>
        <p:sp>
          <p:nvSpPr>
            <p:cNvPr name="Freeform 25" id="25"/>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26" id="26"/>
            <p:cNvSpPr txBox="true"/>
            <p:nvPr/>
          </p:nvSpPr>
          <p:spPr>
            <a:xfrm>
              <a:off x="0" y="-104775"/>
              <a:ext cx="21738035" cy="919163"/>
            </a:xfrm>
            <a:prstGeom prst="rect">
              <a:avLst/>
            </a:prstGeom>
          </p:spPr>
          <p:txBody>
            <a:bodyPr anchor="t" rtlCol="false" tIns="0" lIns="0" bIns="0" rIns="0"/>
            <a:lstStyle/>
            <a:p>
              <a:pPr algn="l" marL="841022" indent="-168204" lvl="4">
                <a:lnSpc>
                  <a:spcPts val="3561"/>
                </a:lnSpc>
                <a:buFont typeface="Arial"/>
                <a:buChar char="•"/>
              </a:pPr>
              <a:r>
                <a:rPr lang="en-US" b="true" sz="2187">
                  <a:solidFill>
                    <a:srgbClr val="E0D6DE"/>
                  </a:solidFill>
                  <a:latin typeface="Arimo Bold"/>
                  <a:ea typeface="Arimo Bold"/>
                  <a:cs typeface="Arimo Bold"/>
                  <a:sym typeface="Arimo Bold"/>
                </a:rPr>
                <a:t>Title:</a:t>
              </a:r>
              <a:r>
                <a:rPr lang="en-US" sz="2187">
                  <a:solidFill>
                    <a:srgbClr val="E0D6DE"/>
                  </a:solidFill>
                  <a:latin typeface="Arimo"/>
                  <a:ea typeface="Arimo"/>
                  <a:cs typeface="Arimo"/>
                  <a:sym typeface="Arimo"/>
                </a:rPr>
                <a:t> "Stock Price Prediction Using Support Vector Regression on Daily and Up to the Minute Prices"</a:t>
              </a:r>
            </a:p>
          </p:txBody>
        </p:sp>
      </p:grpSp>
      <p:grpSp>
        <p:nvGrpSpPr>
          <p:cNvPr name="Group 27" id="27"/>
          <p:cNvGrpSpPr/>
          <p:nvPr/>
        </p:nvGrpSpPr>
        <p:grpSpPr>
          <a:xfrm rot="0">
            <a:off x="992238" y="5989142"/>
            <a:ext cx="16303526" cy="610791"/>
            <a:chOff x="0" y="0"/>
            <a:chExt cx="21738035" cy="814388"/>
          </a:xfrm>
        </p:grpSpPr>
        <p:sp>
          <p:nvSpPr>
            <p:cNvPr name="Freeform 28" id="28"/>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29" id="29"/>
            <p:cNvSpPr txBox="true"/>
            <p:nvPr/>
          </p:nvSpPr>
          <p:spPr>
            <a:xfrm>
              <a:off x="0" y="-104775"/>
              <a:ext cx="21738035" cy="919163"/>
            </a:xfrm>
            <a:prstGeom prst="rect">
              <a:avLst/>
            </a:prstGeom>
          </p:spPr>
          <p:txBody>
            <a:bodyPr anchor="t" rtlCol="false" tIns="0" lIns="0" bIns="0" rIns="0"/>
            <a:lstStyle/>
            <a:p>
              <a:pPr algn="l" marL="841022" indent="-168204" lvl="4">
                <a:lnSpc>
                  <a:spcPts val="3561"/>
                </a:lnSpc>
                <a:buFont typeface="Arial"/>
                <a:buChar char="•"/>
              </a:pPr>
              <a:r>
                <a:rPr lang="en-US" b="true" sz="2187">
                  <a:solidFill>
                    <a:srgbClr val="E0D6DE"/>
                  </a:solidFill>
                  <a:latin typeface="Arimo Bold"/>
                  <a:ea typeface="Arimo Bold"/>
                  <a:cs typeface="Arimo Bold"/>
                  <a:sym typeface="Arimo Bold"/>
                </a:rPr>
                <a:t>Published in:</a:t>
              </a:r>
              <a:r>
                <a:rPr lang="en-US" sz="2187">
                  <a:solidFill>
                    <a:srgbClr val="E0D6DE"/>
                  </a:solidFill>
                  <a:latin typeface="Arimo"/>
                  <a:ea typeface="Arimo"/>
                  <a:cs typeface="Arimo"/>
                  <a:sym typeface="Arimo"/>
                </a:rPr>
                <a:t> </a:t>
              </a:r>
              <a:r>
                <a:rPr lang="en-US" sz="2187" i="true">
                  <a:solidFill>
                    <a:srgbClr val="E0D6DE"/>
                  </a:solidFill>
                  <a:latin typeface="Arimo Italics"/>
                  <a:ea typeface="Arimo Italics"/>
                  <a:cs typeface="Arimo Italics"/>
                  <a:sym typeface="Arimo Italics"/>
                </a:rPr>
                <a:t>Procedia Computer Science</a:t>
              </a:r>
            </a:p>
          </p:txBody>
        </p:sp>
      </p:grpSp>
      <p:grpSp>
        <p:nvGrpSpPr>
          <p:cNvPr name="Group 30" id="30"/>
          <p:cNvGrpSpPr/>
          <p:nvPr/>
        </p:nvGrpSpPr>
        <p:grpSpPr>
          <a:xfrm rot="0">
            <a:off x="992238" y="6541889"/>
            <a:ext cx="16303526" cy="610791"/>
            <a:chOff x="0" y="0"/>
            <a:chExt cx="21738035" cy="814388"/>
          </a:xfrm>
        </p:grpSpPr>
        <p:sp>
          <p:nvSpPr>
            <p:cNvPr name="Freeform 31" id="31"/>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32" id="32"/>
            <p:cNvSpPr txBox="true"/>
            <p:nvPr/>
          </p:nvSpPr>
          <p:spPr>
            <a:xfrm>
              <a:off x="0" y="-104775"/>
              <a:ext cx="21738035" cy="919163"/>
            </a:xfrm>
            <a:prstGeom prst="rect">
              <a:avLst/>
            </a:prstGeom>
          </p:spPr>
          <p:txBody>
            <a:bodyPr anchor="t" rtlCol="false" tIns="0" lIns="0" bIns="0" rIns="0"/>
            <a:lstStyle/>
            <a:p>
              <a:pPr algn="l" marL="841022" indent="-168204" lvl="4">
                <a:lnSpc>
                  <a:spcPts val="3561"/>
                </a:lnSpc>
                <a:buFont typeface="Arial"/>
                <a:buChar char="•"/>
              </a:pPr>
              <a:r>
                <a:rPr lang="en-US" b="true" sz="2187">
                  <a:solidFill>
                    <a:srgbClr val="E0D6DE"/>
                  </a:solidFill>
                  <a:latin typeface="Arimo Bold"/>
                  <a:ea typeface="Arimo Bold"/>
                  <a:cs typeface="Arimo Bold"/>
                  <a:sym typeface="Arimo Bold"/>
                </a:rPr>
                <a:t>Website:</a:t>
              </a:r>
              <a:r>
                <a:rPr lang="en-US" sz="2187">
                  <a:solidFill>
                    <a:srgbClr val="E0D6DE"/>
                  </a:solidFill>
                  <a:latin typeface="Arimo"/>
                  <a:ea typeface="Arimo"/>
                  <a:cs typeface="Arimo"/>
                  <a:sym typeface="Arimo"/>
                </a:rPr>
                <a:t> </a:t>
              </a:r>
              <a:r>
                <a:rPr lang="en-US" sz="2187" u="sng">
                  <a:solidFill>
                    <a:srgbClr val="0000FF"/>
                  </a:solidFill>
                  <a:latin typeface="Arimo"/>
                  <a:ea typeface="Arimo"/>
                  <a:cs typeface="Arimo"/>
                  <a:sym typeface="Arimo"/>
                  <a:hlinkClick r:id="rId5" tooltip="https://www.researchgate.net/publication/324802711_Stock_Price_Prediction_Using_Support_Vector_Regression_on_Daily_and_Up_to_the_Minute_Prices"/>
                </a:rPr>
                <a:t>ResearchGate</a:t>
              </a:r>
            </a:p>
          </p:txBody>
        </p:sp>
      </p:grpSp>
      <p:grpSp>
        <p:nvGrpSpPr>
          <p:cNvPr name="Group 33" id="33"/>
          <p:cNvGrpSpPr/>
          <p:nvPr/>
        </p:nvGrpSpPr>
        <p:grpSpPr>
          <a:xfrm rot="0">
            <a:off x="992238" y="7094637"/>
            <a:ext cx="16303526" cy="610791"/>
            <a:chOff x="0" y="0"/>
            <a:chExt cx="21738035" cy="814388"/>
          </a:xfrm>
        </p:grpSpPr>
        <p:sp>
          <p:nvSpPr>
            <p:cNvPr name="Freeform 34" id="34"/>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35" id="35"/>
            <p:cNvSpPr txBox="true"/>
            <p:nvPr/>
          </p:nvSpPr>
          <p:spPr>
            <a:xfrm>
              <a:off x="0" y="-104775"/>
              <a:ext cx="21738035" cy="919163"/>
            </a:xfrm>
            <a:prstGeom prst="rect">
              <a:avLst/>
            </a:prstGeom>
          </p:spPr>
          <p:txBody>
            <a:bodyPr anchor="t" rtlCol="false" tIns="0" lIns="0" bIns="0" rIns="0"/>
            <a:lstStyle/>
            <a:p>
              <a:pPr algn="l" marL="549737" indent="-137434" lvl="3">
                <a:lnSpc>
                  <a:spcPts val="3561"/>
                </a:lnSpc>
                <a:buAutoNum type="arabicPeriod" startAt="1"/>
              </a:pPr>
              <a:r>
                <a:rPr lang="en-US" b="true" sz="2187">
                  <a:solidFill>
                    <a:srgbClr val="E0D6DE"/>
                  </a:solidFill>
                  <a:latin typeface="Arimo Bold"/>
                  <a:ea typeface="Arimo Bold"/>
                  <a:cs typeface="Arimo Bold"/>
                  <a:sym typeface="Arimo Bold"/>
                </a:rPr>
                <a:t>Bollen, J., Mao, H., &amp; Zeng, X. (2011).</a:t>
              </a:r>
            </a:p>
          </p:txBody>
        </p:sp>
      </p:grpSp>
      <p:grpSp>
        <p:nvGrpSpPr>
          <p:cNvPr name="Group 36" id="36"/>
          <p:cNvGrpSpPr/>
          <p:nvPr/>
        </p:nvGrpSpPr>
        <p:grpSpPr>
          <a:xfrm rot="0">
            <a:off x="992238" y="7647386"/>
            <a:ext cx="16303526" cy="610791"/>
            <a:chOff x="0" y="0"/>
            <a:chExt cx="21738035" cy="814388"/>
          </a:xfrm>
        </p:grpSpPr>
        <p:sp>
          <p:nvSpPr>
            <p:cNvPr name="Freeform 37" id="37"/>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38" id="38"/>
            <p:cNvSpPr txBox="true"/>
            <p:nvPr/>
          </p:nvSpPr>
          <p:spPr>
            <a:xfrm>
              <a:off x="0" y="-104775"/>
              <a:ext cx="21738035" cy="919163"/>
            </a:xfrm>
            <a:prstGeom prst="rect">
              <a:avLst/>
            </a:prstGeom>
          </p:spPr>
          <p:txBody>
            <a:bodyPr anchor="t" rtlCol="false" tIns="0" lIns="0" bIns="0" rIns="0"/>
            <a:lstStyle/>
            <a:p>
              <a:pPr algn="l" marL="841022" indent="-168204" lvl="4">
                <a:lnSpc>
                  <a:spcPts val="3561"/>
                </a:lnSpc>
                <a:buFont typeface="Arial"/>
                <a:buChar char="•"/>
              </a:pPr>
              <a:r>
                <a:rPr lang="en-US" b="true" sz="2187">
                  <a:solidFill>
                    <a:srgbClr val="E0D6DE"/>
                  </a:solidFill>
                  <a:latin typeface="Arimo Bold"/>
                  <a:ea typeface="Arimo Bold"/>
                  <a:cs typeface="Arimo Bold"/>
                  <a:sym typeface="Arimo Bold"/>
                </a:rPr>
                <a:t>Title:</a:t>
              </a:r>
              <a:r>
                <a:rPr lang="en-US" sz="2187">
                  <a:solidFill>
                    <a:srgbClr val="E0D6DE"/>
                  </a:solidFill>
                  <a:latin typeface="Arimo"/>
                  <a:ea typeface="Arimo"/>
                  <a:cs typeface="Arimo"/>
                  <a:sym typeface="Arimo"/>
                </a:rPr>
                <a:t> "Twitter Mood Predicts the Stock Market"</a:t>
              </a:r>
            </a:p>
          </p:txBody>
        </p:sp>
      </p:grpSp>
      <p:grpSp>
        <p:nvGrpSpPr>
          <p:cNvPr name="Group 39" id="39"/>
          <p:cNvGrpSpPr/>
          <p:nvPr/>
        </p:nvGrpSpPr>
        <p:grpSpPr>
          <a:xfrm rot="0">
            <a:off x="992238" y="8200133"/>
            <a:ext cx="16303526" cy="610791"/>
            <a:chOff x="0" y="0"/>
            <a:chExt cx="21738035" cy="814388"/>
          </a:xfrm>
        </p:grpSpPr>
        <p:sp>
          <p:nvSpPr>
            <p:cNvPr name="Freeform 40" id="40"/>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41" id="41"/>
            <p:cNvSpPr txBox="true"/>
            <p:nvPr/>
          </p:nvSpPr>
          <p:spPr>
            <a:xfrm>
              <a:off x="0" y="-104775"/>
              <a:ext cx="21738035" cy="919163"/>
            </a:xfrm>
            <a:prstGeom prst="rect">
              <a:avLst/>
            </a:prstGeom>
          </p:spPr>
          <p:txBody>
            <a:bodyPr anchor="t" rtlCol="false" tIns="0" lIns="0" bIns="0" rIns="0"/>
            <a:lstStyle/>
            <a:p>
              <a:pPr algn="l" marL="841022" indent="-168204" lvl="4">
                <a:lnSpc>
                  <a:spcPts val="3561"/>
                </a:lnSpc>
                <a:buFont typeface="Arial"/>
                <a:buChar char="•"/>
              </a:pPr>
              <a:r>
                <a:rPr lang="en-US" b="true" sz="2187">
                  <a:solidFill>
                    <a:srgbClr val="E0D6DE"/>
                  </a:solidFill>
                  <a:latin typeface="Arimo Bold"/>
                  <a:ea typeface="Arimo Bold"/>
                  <a:cs typeface="Arimo Bold"/>
                  <a:sym typeface="Arimo Bold"/>
                </a:rPr>
                <a:t>Published in:</a:t>
              </a:r>
              <a:r>
                <a:rPr lang="en-US" sz="2187">
                  <a:solidFill>
                    <a:srgbClr val="E0D6DE"/>
                  </a:solidFill>
                  <a:latin typeface="Arimo"/>
                  <a:ea typeface="Arimo"/>
                  <a:cs typeface="Arimo"/>
                  <a:sym typeface="Arimo"/>
                </a:rPr>
                <a:t> </a:t>
              </a:r>
              <a:r>
                <a:rPr lang="en-US" sz="2187" i="true">
                  <a:solidFill>
                    <a:srgbClr val="E0D6DE"/>
                  </a:solidFill>
                  <a:latin typeface="Arimo Italics"/>
                  <a:ea typeface="Arimo Italics"/>
                  <a:cs typeface="Arimo Italics"/>
                  <a:sym typeface="Arimo Italics"/>
                </a:rPr>
                <a:t>Journal of Computational Science</a:t>
              </a:r>
            </a:p>
          </p:txBody>
        </p:sp>
      </p:grpSp>
      <p:grpSp>
        <p:nvGrpSpPr>
          <p:cNvPr name="Group 42" id="42"/>
          <p:cNvGrpSpPr/>
          <p:nvPr/>
        </p:nvGrpSpPr>
        <p:grpSpPr>
          <a:xfrm rot="0">
            <a:off x="992238" y="8752880"/>
            <a:ext cx="16303526" cy="610791"/>
            <a:chOff x="0" y="0"/>
            <a:chExt cx="21738035" cy="814388"/>
          </a:xfrm>
        </p:grpSpPr>
        <p:sp>
          <p:nvSpPr>
            <p:cNvPr name="Freeform 43" id="43"/>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44" id="44"/>
            <p:cNvSpPr txBox="true"/>
            <p:nvPr/>
          </p:nvSpPr>
          <p:spPr>
            <a:xfrm>
              <a:off x="0" y="-104775"/>
              <a:ext cx="21738035" cy="919163"/>
            </a:xfrm>
            <a:prstGeom prst="rect">
              <a:avLst/>
            </a:prstGeom>
          </p:spPr>
          <p:txBody>
            <a:bodyPr anchor="t" rtlCol="false" tIns="0" lIns="0" bIns="0" rIns="0"/>
            <a:lstStyle/>
            <a:p>
              <a:pPr algn="l" marL="841022" indent="-168204" lvl="4">
                <a:lnSpc>
                  <a:spcPts val="3561"/>
                </a:lnSpc>
                <a:buFont typeface="Arial"/>
                <a:buChar char="•"/>
              </a:pPr>
              <a:r>
                <a:rPr lang="en-US" b="true" sz="2187">
                  <a:solidFill>
                    <a:srgbClr val="E0D6DE"/>
                  </a:solidFill>
                  <a:latin typeface="Arimo Bold"/>
                  <a:ea typeface="Arimo Bold"/>
                  <a:cs typeface="Arimo Bold"/>
                  <a:sym typeface="Arimo Bold"/>
                </a:rPr>
                <a:t>Website:</a:t>
              </a:r>
              <a:r>
                <a:rPr lang="en-US" sz="2187">
                  <a:solidFill>
                    <a:srgbClr val="E0D6DE"/>
                  </a:solidFill>
                  <a:latin typeface="Arimo"/>
                  <a:ea typeface="Arimo"/>
                  <a:cs typeface="Arimo"/>
                  <a:sym typeface="Arimo"/>
                </a:rPr>
                <a:t> </a:t>
              </a:r>
              <a:r>
                <a:rPr lang="en-US" sz="2187" u="sng">
                  <a:solidFill>
                    <a:srgbClr val="0000FF"/>
                  </a:solidFill>
                  <a:latin typeface="Arimo"/>
                  <a:ea typeface="Arimo"/>
                  <a:cs typeface="Arimo"/>
                  <a:sym typeface="Arimo"/>
                  <a:hlinkClick r:id="rId6" tooltip="https://link.springer.com/article/10.1016/j.jocs.2010.12.007"/>
                </a:rPr>
                <a:t>Springer</a:t>
              </a:r>
            </a:p>
          </p:txBody>
        </p:sp>
      </p:grpSp>
      <p:sp>
        <p:nvSpPr>
          <p:cNvPr name="TextBox 45" id="45"/>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992238" y="4104381"/>
            <a:ext cx="7088237" cy="971700"/>
            <a:chOff x="0" y="0"/>
            <a:chExt cx="9450983" cy="1295599"/>
          </a:xfrm>
        </p:grpSpPr>
        <p:sp>
          <p:nvSpPr>
            <p:cNvPr name="Freeform 7" id="7"/>
            <p:cNvSpPr/>
            <p:nvPr/>
          </p:nvSpPr>
          <p:spPr>
            <a:xfrm flipH="false" flipV="false" rot="0">
              <a:off x="0" y="0"/>
              <a:ext cx="9450983" cy="1295599"/>
            </a:xfrm>
            <a:custGeom>
              <a:avLst/>
              <a:gdLst/>
              <a:ahLst/>
              <a:cxnLst/>
              <a:rect r="r" b="b" t="t" l="l"/>
              <a:pathLst>
                <a:path h="1295599" w="9450983">
                  <a:moveTo>
                    <a:pt x="0" y="0"/>
                  </a:moveTo>
                  <a:lnTo>
                    <a:pt x="9450983" y="0"/>
                  </a:lnTo>
                  <a:lnTo>
                    <a:pt x="9450983" y="1295599"/>
                  </a:lnTo>
                  <a:lnTo>
                    <a:pt x="0" y="1295599"/>
                  </a:lnTo>
                  <a:close/>
                </a:path>
              </a:pathLst>
            </a:custGeom>
            <a:solidFill>
              <a:srgbClr val="000000">
                <a:alpha val="0"/>
              </a:srgbClr>
            </a:solidFill>
          </p:spPr>
        </p:sp>
        <p:sp>
          <p:nvSpPr>
            <p:cNvPr name="TextBox 8" id="8"/>
            <p:cNvSpPr txBox="true"/>
            <p:nvPr/>
          </p:nvSpPr>
          <p:spPr>
            <a:xfrm>
              <a:off x="0" y="-57150"/>
              <a:ext cx="9450983" cy="1352749"/>
            </a:xfrm>
            <a:prstGeom prst="rect">
              <a:avLst/>
            </a:prstGeom>
          </p:spPr>
          <p:txBody>
            <a:bodyPr anchor="t" rtlCol="false" tIns="0" lIns="0" bIns="0" rIns="0"/>
            <a:lstStyle/>
            <a:p>
              <a:pPr algn="l">
                <a:lnSpc>
                  <a:spcPts val="6936"/>
                </a:lnSpc>
              </a:pPr>
              <a:r>
                <a:rPr lang="en-US" sz="5562">
                  <a:solidFill>
                    <a:srgbClr val="97B8FF"/>
                  </a:solidFill>
                  <a:latin typeface="Arimo"/>
                  <a:ea typeface="Arimo"/>
                  <a:cs typeface="Arimo"/>
                  <a:sym typeface="Arimo"/>
                </a:rPr>
                <a:t>Thank You</a:t>
              </a:r>
            </a:p>
          </p:txBody>
        </p:sp>
      </p:grpSp>
      <p:grpSp>
        <p:nvGrpSpPr>
          <p:cNvPr name="Group 9" id="9"/>
          <p:cNvGrpSpPr/>
          <p:nvPr/>
        </p:nvGrpSpPr>
        <p:grpSpPr>
          <a:xfrm rot="0">
            <a:off x="992238" y="5485954"/>
            <a:ext cx="16303526" cy="610791"/>
            <a:chOff x="0" y="0"/>
            <a:chExt cx="21738035" cy="814388"/>
          </a:xfrm>
        </p:grpSpPr>
        <p:sp>
          <p:nvSpPr>
            <p:cNvPr name="Freeform 10" id="10"/>
            <p:cNvSpPr/>
            <p:nvPr/>
          </p:nvSpPr>
          <p:spPr>
            <a:xfrm flipH="false" flipV="false" rot="0">
              <a:off x="0" y="0"/>
              <a:ext cx="21738034" cy="814388"/>
            </a:xfrm>
            <a:custGeom>
              <a:avLst/>
              <a:gdLst/>
              <a:ahLst/>
              <a:cxnLst/>
              <a:rect r="r" b="b" t="t" l="l"/>
              <a:pathLst>
                <a:path h="814388" w="21738034">
                  <a:moveTo>
                    <a:pt x="0" y="0"/>
                  </a:moveTo>
                  <a:lnTo>
                    <a:pt x="21738034" y="0"/>
                  </a:lnTo>
                  <a:lnTo>
                    <a:pt x="21738034" y="814388"/>
                  </a:lnTo>
                  <a:lnTo>
                    <a:pt x="0" y="814388"/>
                  </a:lnTo>
                  <a:close/>
                </a:path>
              </a:pathLst>
            </a:custGeom>
            <a:solidFill>
              <a:srgbClr val="000000">
                <a:alpha val="0"/>
              </a:srgbClr>
            </a:solidFill>
          </p:spPr>
        </p:sp>
        <p:sp>
          <p:nvSpPr>
            <p:cNvPr name="TextBox 11" id="11"/>
            <p:cNvSpPr txBox="true"/>
            <p:nvPr/>
          </p:nvSpPr>
          <p:spPr>
            <a:xfrm>
              <a:off x="0" y="-104775"/>
              <a:ext cx="21738035" cy="919163"/>
            </a:xfrm>
            <a:prstGeom prst="rect">
              <a:avLst/>
            </a:prstGeom>
          </p:spPr>
          <p:txBody>
            <a:bodyPr anchor="t" rtlCol="false" tIns="0" lIns="0" bIns="0" rIns="0"/>
            <a:lstStyle/>
            <a:p>
              <a:pPr algn="l">
                <a:lnSpc>
                  <a:spcPts val="3561"/>
                </a:lnSpc>
              </a:pPr>
              <a:r>
                <a:rPr lang="en-US" sz="2187">
                  <a:solidFill>
                    <a:srgbClr val="E0D6DE"/>
                  </a:solidFill>
                  <a:latin typeface="Arimo"/>
                  <a:ea typeface="Arimo"/>
                  <a:cs typeface="Arimo"/>
                  <a:sym typeface="Arimo"/>
                </a:rPr>
                <a:t>Thank you for your time and attention.</a:t>
              </a:r>
            </a:p>
          </p:txBody>
        </p:sp>
      </p:grpSp>
      <p:sp>
        <p:nvSpPr>
          <p:cNvPr name="TextBox 12" id="12"/>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14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992238" y="2027931"/>
            <a:ext cx="7088237" cy="971700"/>
            <a:chOff x="0" y="0"/>
            <a:chExt cx="9450983" cy="1295599"/>
          </a:xfrm>
        </p:grpSpPr>
        <p:sp>
          <p:nvSpPr>
            <p:cNvPr name="Freeform 7" id="7"/>
            <p:cNvSpPr/>
            <p:nvPr/>
          </p:nvSpPr>
          <p:spPr>
            <a:xfrm flipH="false" flipV="false" rot="0">
              <a:off x="0" y="0"/>
              <a:ext cx="9450983" cy="1295599"/>
            </a:xfrm>
            <a:custGeom>
              <a:avLst/>
              <a:gdLst/>
              <a:ahLst/>
              <a:cxnLst/>
              <a:rect r="r" b="b" t="t" l="l"/>
              <a:pathLst>
                <a:path h="1295599" w="9450983">
                  <a:moveTo>
                    <a:pt x="0" y="0"/>
                  </a:moveTo>
                  <a:lnTo>
                    <a:pt x="9450983" y="0"/>
                  </a:lnTo>
                  <a:lnTo>
                    <a:pt x="9450983" y="1295599"/>
                  </a:lnTo>
                  <a:lnTo>
                    <a:pt x="0" y="1295599"/>
                  </a:lnTo>
                  <a:close/>
                </a:path>
              </a:pathLst>
            </a:custGeom>
            <a:solidFill>
              <a:srgbClr val="000000">
                <a:alpha val="0"/>
              </a:srgbClr>
            </a:solidFill>
          </p:spPr>
        </p:sp>
        <p:sp>
          <p:nvSpPr>
            <p:cNvPr name="TextBox 8" id="8"/>
            <p:cNvSpPr txBox="true"/>
            <p:nvPr/>
          </p:nvSpPr>
          <p:spPr>
            <a:xfrm>
              <a:off x="0" y="-57150"/>
              <a:ext cx="9450983" cy="1352749"/>
            </a:xfrm>
            <a:prstGeom prst="rect">
              <a:avLst/>
            </a:prstGeom>
          </p:spPr>
          <p:txBody>
            <a:bodyPr anchor="t" rtlCol="false" tIns="0" lIns="0" bIns="0" rIns="0"/>
            <a:lstStyle/>
            <a:p>
              <a:pPr algn="l">
                <a:lnSpc>
                  <a:spcPts val="6936"/>
                </a:lnSpc>
              </a:pPr>
              <a:r>
                <a:rPr lang="en-US" sz="5562">
                  <a:solidFill>
                    <a:srgbClr val="97B8FF"/>
                  </a:solidFill>
                  <a:latin typeface="Arimo"/>
                  <a:ea typeface="Arimo"/>
                  <a:cs typeface="Arimo"/>
                  <a:sym typeface="Arimo"/>
                </a:rPr>
                <a:t>About Our Team</a:t>
              </a:r>
            </a:p>
          </p:txBody>
        </p:sp>
      </p:grpSp>
      <p:grpSp>
        <p:nvGrpSpPr>
          <p:cNvPr name="Group 9" id="9"/>
          <p:cNvGrpSpPr/>
          <p:nvPr/>
        </p:nvGrpSpPr>
        <p:grpSpPr>
          <a:xfrm rot="0">
            <a:off x="992238" y="3366642"/>
            <a:ext cx="16303526" cy="766910"/>
            <a:chOff x="0" y="0"/>
            <a:chExt cx="21738035" cy="1022547"/>
          </a:xfrm>
        </p:grpSpPr>
        <p:sp>
          <p:nvSpPr>
            <p:cNvPr name="Freeform 10" id="10"/>
            <p:cNvSpPr/>
            <p:nvPr/>
          </p:nvSpPr>
          <p:spPr>
            <a:xfrm flipH="false" flipV="false" rot="0">
              <a:off x="0" y="0"/>
              <a:ext cx="21738034" cy="1022547"/>
            </a:xfrm>
            <a:custGeom>
              <a:avLst/>
              <a:gdLst/>
              <a:ahLst/>
              <a:cxnLst/>
              <a:rect r="r" b="b" t="t" l="l"/>
              <a:pathLst>
                <a:path h="1022547" w="21738034">
                  <a:moveTo>
                    <a:pt x="0" y="0"/>
                  </a:moveTo>
                  <a:lnTo>
                    <a:pt x="21738034" y="0"/>
                  </a:lnTo>
                  <a:lnTo>
                    <a:pt x="21738034" y="1022547"/>
                  </a:lnTo>
                  <a:lnTo>
                    <a:pt x="0" y="1022547"/>
                  </a:lnTo>
                  <a:close/>
                </a:path>
              </a:pathLst>
            </a:custGeom>
            <a:solidFill>
              <a:srgbClr val="000000">
                <a:alpha val="0"/>
              </a:srgbClr>
            </a:solidFill>
          </p:spPr>
        </p:sp>
        <p:sp>
          <p:nvSpPr>
            <p:cNvPr name="TextBox 11" id="11"/>
            <p:cNvSpPr txBox="true"/>
            <p:nvPr/>
          </p:nvSpPr>
          <p:spPr>
            <a:xfrm>
              <a:off x="0" y="-133350"/>
              <a:ext cx="21738035" cy="1155897"/>
            </a:xfrm>
            <a:prstGeom prst="rect">
              <a:avLst/>
            </a:prstGeom>
          </p:spPr>
          <p:txBody>
            <a:bodyPr anchor="t" rtlCol="false" tIns="0" lIns="0" bIns="0" rIns="0"/>
            <a:lstStyle/>
            <a:p>
              <a:pPr algn="l">
                <a:lnSpc>
                  <a:spcPts val="4437"/>
                </a:lnSpc>
              </a:pPr>
              <a:r>
                <a:rPr lang="en-US" sz="2750">
                  <a:solidFill>
                    <a:srgbClr val="E0D6DE"/>
                  </a:solidFill>
                  <a:latin typeface="Arimo"/>
                  <a:ea typeface="Arimo"/>
                  <a:cs typeface="Arimo"/>
                  <a:sym typeface="Arimo"/>
                </a:rPr>
                <a:t>Guide: Reema K V</a:t>
              </a:r>
            </a:p>
          </p:txBody>
        </p:sp>
      </p:grpSp>
      <p:grpSp>
        <p:nvGrpSpPr>
          <p:cNvPr name="Group 12" id="12"/>
          <p:cNvGrpSpPr/>
          <p:nvPr/>
        </p:nvGrpSpPr>
        <p:grpSpPr>
          <a:xfrm rot="0">
            <a:off x="992238" y="4252465"/>
            <a:ext cx="16303526" cy="766912"/>
            <a:chOff x="0" y="0"/>
            <a:chExt cx="21738035" cy="1022549"/>
          </a:xfrm>
        </p:grpSpPr>
        <p:sp>
          <p:nvSpPr>
            <p:cNvPr name="Freeform 13" id="13"/>
            <p:cNvSpPr/>
            <p:nvPr/>
          </p:nvSpPr>
          <p:spPr>
            <a:xfrm flipH="false" flipV="false" rot="0">
              <a:off x="0" y="0"/>
              <a:ext cx="21738034" cy="1022549"/>
            </a:xfrm>
            <a:custGeom>
              <a:avLst/>
              <a:gdLst/>
              <a:ahLst/>
              <a:cxnLst/>
              <a:rect r="r" b="b" t="t" l="l"/>
              <a:pathLst>
                <a:path h="1022549" w="21738034">
                  <a:moveTo>
                    <a:pt x="0" y="0"/>
                  </a:moveTo>
                  <a:lnTo>
                    <a:pt x="21738034" y="0"/>
                  </a:lnTo>
                  <a:lnTo>
                    <a:pt x="21738034" y="1022549"/>
                  </a:lnTo>
                  <a:lnTo>
                    <a:pt x="0" y="1022549"/>
                  </a:lnTo>
                  <a:close/>
                </a:path>
              </a:pathLst>
            </a:custGeom>
            <a:solidFill>
              <a:srgbClr val="000000">
                <a:alpha val="0"/>
              </a:srgbClr>
            </a:solidFill>
          </p:spPr>
        </p:sp>
        <p:sp>
          <p:nvSpPr>
            <p:cNvPr name="TextBox 14" id="14"/>
            <p:cNvSpPr txBox="true"/>
            <p:nvPr/>
          </p:nvSpPr>
          <p:spPr>
            <a:xfrm>
              <a:off x="0" y="-133350"/>
              <a:ext cx="21738035" cy="1155899"/>
            </a:xfrm>
            <a:prstGeom prst="rect">
              <a:avLst/>
            </a:prstGeom>
          </p:spPr>
          <p:txBody>
            <a:bodyPr anchor="t" rtlCol="false" tIns="0" lIns="0" bIns="0" rIns="0"/>
            <a:lstStyle/>
            <a:p>
              <a:pPr algn="l">
                <a:lnSpc>
                  <a:spcPts val="4437"/>
                </a:lnSpc>
              </a:pPr>
              <a:r>
                <a:rPr lang="en-US" sz="2750">
                  <a:solidFill>
                    <a:srgbClr val="E0D6DE"/>
                  </a:solidFill>
                  <a:latin typeface="Arimo"/>
                  <a:ea typeface="Arimo"/>
                  <a:cs typeface="Arimo"/>
                  <a:sym typeface="Arimo"/>
                </a:rPr>
                <a:t>Our team comprises:</a:t>
              </a:r>
            </a:p>
          </p:txBody>
        </p:sp>
      </p:grpSp>
      <p:grpSp>
        <p:nvGrpSpPr>
          <p:cNvPr name="Group 15" id="15"/>
          <p:cNvGrpSpPr/>
          <p:nvPr/>
        </p:nvGrpSpPr>
        <p:grpSpPr>
          <a:xfrm rot="0">
            <a:off x="992238" y="5657255"/>
            <a:ext cx="637794" cy="637889"/>
            <a:chOff x="0" y="0"/>
            <a:chExt cx="850392" cy="850519"/>
          </a:xfrm>
        </p:grpSpPr>
        <p:sp>
          <p:nvSpPr>
            <p:cNvPr name="Freeform 16" id="16"/>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17" id="17"/>
          <p:cNvGrpSpPr/>
          <p:nvPr/>
        </p:nvGrpSpPr>
        <p:grpSpPr>
          <a:xfrm rot="0">
            <a:off x="1221135" y="5820668"/>
            <a:ext cx="179934" cy="368201"/>
            <a:chOff x="0" y="0"/>
            <a:chExt cx="239912" cy="490935"/>
          </a:xfrm>
        </p:grpSpPr>
        <p:sp>
          <p:nvSpPr>
            <p:cNvPr name="Freeform 18" id="18"/>
            <p:cNvSpPr/>
            <p:nvPr/>
          </p:nvSpPr>
          <p:spPr>
            <a:xfrm flipH="false" flipV="false" rot="0">
              <a:off x="0" y="0"/>
              <a:ext cx="239912" cy="490935"/>
            </a:xfrm>
            <a:custGeom>
              <a:avLst/>
              <a:gdLst/>
              <a:ahLst/>
              <a:cxnLst/>
              <a:rect r="r" b="b" t="t" l="l"/>
              <a:pathLst>
                <a:path h="490935" w="239912">
                  <a:moveTo>
                    <a:pt x="0" y="0"/>
                  </a:moveTo>
                  <a:lnTo>
                    <a:pt x="239912" y="0"/>
                  </a:lnTo>
                  <a:lnTo>
                    <a:pt x="239912" y="490935"/>
                  </a:lnTo>
                  <a:lnTo>
                    <a:pt x="0" y="490935"/>
                  </a:lnTo>
                  <a:close/>
                </a:path>
              </a:pathLst>
            </a:custGeom>
            <a:solidFill>
              <a:srgbClr val="000000">
                <a:alpha val="0"/>
              </a:srgbClr>
            </a:solidFill>
          </p:spPr>
        </p:sp>
        <p:sp>
          <p:nvSpPr>
            <p:cNvPr name="TextBox 19" id="19"/>
            <p:cNvSpPr txBox="true"/>
            <p:nvPr/>
          </p:nvSpPr>
          <p:spPr>
            <a:xfrm>
              <a:off x="0" y="38100"/>
              <a:ext cx="239912"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1</a:t>
              </a:r>
            </a:p>
          </p:txBody>
        </p:sp>
      </p:grpSp>
      <p:grpSp>
        <p:nvGrpSpPr>
          <p:cNvPr name="Group 20" id="20"/>
          <p:cNvGrpSpPr/>
          <p:nvPr/>
        </p:nvGrpSpPr>
        <p:grpSpPr>
          <a:xfrm rot="0">
            <a:off x="1913632" y="5600105"/>
            <a:ext cx="6347222" cy="500062"/>
            <a:chOff x="0" y="0"/>
            <a:chExt cx="8462963" cy="666749"/>
          </a:xfrm>
        </p:grpSpPr>
        <p:sp>
          <p:nvSpPr>
            <p:cNvPr name="Freeform 21" id="21"/>
            <p:cNvSpPr/>
            <p:nvPr/>
          </p:nvSpPr>
          <p:spPr>
            <a:xfrm flipH="false" flipV="false" rot="0">
              <a:off x="0" y="0"/>
              <a:ext cx="8462962" cy="666749"/>
            </a:xfrm>
            <a:custGeom>
              <a:avLst/>
              <a:gdLst/>
              <a:ahLst/>
              <a:cxnLst/>
              <a:rect r="r" b="b" t="t" l="l"/>
              <a:pathLst>
                <a:path h="666749" w="8462962">
                  <a:moveTo>
                    <a:pt x="0" y="0"/>
                  </a:moveTo>
                  <a:lnTo>
                    <a:pt x="8462962" y="0"/>
                  </a:lnTo>
                  <a:lnTo>
                    <a:pt x="8462962" y="666749"/>
                  </a:lnTo>
                  <a:lnTo>
                    <a:pt x="0" y="666749"/>
                  </a:lnTo>
                  <a:close/>
                </a:path>
              </a:pathLst>
            </a:custGeom>
            <a:solidFill>
              <a:srgbClr val="000000">
                <a:alpha val="0"/>
              </a:srgbClr>
            </a:solidFill>
          </p:spPr>
        </p:sp>
        <p:sp>
          <p:nvSpPr>
            <p:cNvPr name="TextBox 22" id="22"/>
            <p:cNvSpPr txBox="true"/>
            <p:nvPr/>
          </p:nvSpPr>
          <p:spPr>
            <a:xfrm>
              <a:off x="0" y="-38100"/>
              <a:ext cx="8462963"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Aswanth Satheesan (KSD22CS036)</a:t>
              </a:r>
            </a:p>
          </p:txBody>
        </p:sp>
      </p:grpSp>
      <p:grpSp>
        <p:nvGrpSpPr>
          <p:cNvPr name="Group 23" id="23"/>
          <p:cNvGrpSpPr/>
          <p:nvPr/>
        </p:nvGrpSpPr>
        <p:grpSpPr>
          <a:xfrm rot="0">
            <a:off x="9285834" y="5657255"/>
            <a:ext cx="637794" cy="637889"/>
            <a:chOff x="0" y="0"/>
            <a:chExt cx="850392" cy="850519"/>
          </a:xfrm>
        </p:grpSpPr>
        <p:sp>
          <p:nvSpPr>
            <p:cNvPr name="Freeform 24" id="24"/>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25" id="25"/>
          <p:cNvGrpSpPr/>
          <p:nvPr/>
        </p:nvGrpSpPr>
        <p:grpSpPr>
          <a:xfrm rot="0">
            <a:off x="9472315" y="5820668"/>
            <a:ext cx="264914" cy="368201"/>
            <a:chOff x="0" y="0"/>
            <a:chExt cx="353219" cy="490935"/>
          </a:xfrm>
        </p:grpSpPr>
        <p:sp>
          <p:nvSpPr>
            <p:cNvPr name="Freeform 26" id="26"/>
            <p:cNvSpPr/>
            <p:nvPr/>
          </p:nvSpPr>
          <p:spPr>
            <a:xfrm flipH="false" flipV="false" rot="0">
              <a:off x="0" y="0"/>
              <a:ext cx="353219" cy="490935"/>
            </a:xfrm>
            <a:custGeom>
              <a:avLst/>
              <a:gdLst/>
              <a:ahLst/>
              <a:cxnLst/>
              <a:rect r="r" b="b" t="t" l="l"/>
              <a:pathLst>
                <a:path h="490935" w="353219">
                  <a:moveTo>
                    <a:pt x="0" y="0"/>
                  </a:moveTo>
                  <a:lnTo>
                    <a:pt x="353219" y="0"/>
                  </a:lnTo>
                  <a:lnTo>
                    <a:pt x="353219" y="490935"/>
                  </a:lnTo>
                  <a:lnTo>
                    <a:pt x="0" y="490935"/>
                  </a:lnTo>
                  <a:close/>
                </a:path>
              </a:pathLst>
            </a:custGeom>
            <a:solidFill>
              <a:srgbClr val="000000">
                <a:alpha val="0"/>
              </a:srgbClr>
            </a:solidFill>
          </p:spPr>
        </p:sp>
        <p:sp>
          <p:nvSpPr>
            <p:cNvPr name="TextBox 27" id="27"/>
            <p:cNvSpPr txBox="true"/>
            <p:nvPr/>
          </p:nvSpPr>
          <p:spPr>
            <a:xfrm>
              <a:off x="0" y="38100"/>
              <a:ext cx="353219"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2</a:t>
              </a:r>
            </a:p>
          </p:txBody>
        </p:sp>
      </p:grpSp>
      <p:grpSp>
        <p:nvGrpSpPr>
          <p:cNvPr name="Group 28" id="28"/>
          <p:cNvGrpSpPr/>
          <p:nvPr/>
        </p:nvGrpSpPr>
        <p:grpSpPr>
          <a:xfrm rot="0">
            <a:off x="10207229" y="5600105"/>
            <a:ext cx="4589264" cy="500062"/>
            <a:chOff x="0" y="0"/>
            <a:chExt cx="6119019" cy="666749"/>
          </a:xfrm>
        </p:grpSpPr>
        <p:sp>
          <p:nvSpPr>
            <p:cNvPr name="Freeform 29" id="29"/>
            <p:cNvSpPr/>
            <p:nvPr/>
          </p:nvSpPr>
          <p:spPr>
            <a:xfrm flipH="false" flipV="false" rot="0">
              <a:off x="0" y="0"/>
              <a:ext cx="6119019" cy="666749"/>
            </a:xfrm>
            <a:custGeom>
              <a:avLst/>
              <a:gdLst/>
              <a:ahLst/>
              <a:cxnLst/>
              <a:rect r="r" b="b" t="t" l="l"/>
              <a:pathLst>
                <a:path h="666749" w="6119019">
                  <a:moveTo>
                    <a:pt x="0" y="0"/>
                  </a:moveTo>
                  <a:lnTo>
                    <a:pt x="6119019" y="0"/>
                  </a:lnTo>
                  <a:lnTo>
                    <a:pt x="6119019" y="666749"/>
                  </a:lnTo>
                  <a:lnTo>
                    <a:pt x="0" y="666749"/>
                  </a:lnTo>
                  <a:close/>
                </a:path>
              </a:pathLst>
            </a:custGeom>
            <a:solidFill>
              <a:srgbClr val="000000">
                <a:alpha val="0"/>
              </a:srgbClr>
            </a:solidFill>
          </p:spPr>
        </p:sp>
        <p:sp>
          <p:nvSpPr>
            <p:cNvPr name="TextBox 30" id="30"/>
            <p:cNvSpPr txBox="true"/>
            <p:nvPr/>
          </p:nvSpPr>
          <p:spPr>
            <a:xfrm>
              <a:off x="0" y="-38100"/>
              <a:ext cx="6119019"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Akshay VS (KSD22CS018)</a:t>
              </a:r>
            </a:p>
          </p:txBody>
        </p:sp>
      </p:grpSp>
      <p:grpSp>
        <p:nvGrpSpPr>
          <p:cNvPr name="Group 31" id="31"/>
          <p:cNvGrpSpPr/>
          <p:nvPr/>
        </p:nvGrpSpPr>
        <p:grpSpPr>
          <a:xfrm rot="0">
            <a:off x="992238" y="7216528"/>
            <a:ext cx="637794" cy="637889"/>
            <a:chOff x="0" y="0"/>
            <a:chExt cx="850392" cy="850519"/>
          </a:xfrm>
        </p:grpSpPr>
        <p:sp>
          <p:nvSpPr>
            <p:cNvPr name="Freeform 32" id="32"/>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33" id="33"/>
          <p:cNvGrpSpPr/>
          <p:nvPr/>
        </p:nvGrpSpPr>
        <p:grpSpPr>
          <a:xfrm rot="0">
            <a:off x="1179314" y="7379940"/>
            <a:ext cx="263724" cy="368201"/>
            <a:chOff x="0" y="0"/>
            <a:chExt cx="351632" cy="490935"/>
          </a:xfrm>
        </p:grpSpPr>
        <p:sp>
          <p:nvSpPr>
            <p:cNvPr name="Freeform 34" id="34"/>
            <p:cNvSpPr/>
            <p:nvPr/>
          </p:nvSpPr>
          <p:spPr>
            <a:xfrm flipH="false" flipV="false" rot="0">
              <a:off x="0" y="0"/>
              <a:ext cx="351632" cy="490935"/>
            </a:xfrm>
            <a:custGeom>
              <a:avLst/>
              <a:gdLst/>
              <a:ahLst/>
              <a:cxnLst/>
              <a:rect r="r" b="b" t="t" l="l"/>
              <a:pathLst>
                <a:path h="490935" w="351632">
                  <a:moveTo>
                    <a:pt x="0" y="0"/>
                  </a:moveTo>
                  <a:lnTo>
                    <a:pt x="351632" y="0"/>
                  </a:lnTo>
                  <a:lnTo>
                    <a:pt x="351632" y="490935"/>
                  </a:lnTo>
                  <a:lnTo>
                    <a:pt x="0" y="490935"/>
                  </a:lnTo>
                  <a:close/>
                </a:path>
              </a:pathLst>
            </a:custGeom>
            <a:solidFill>
              <a:srgbClr val="000000">
                <a:alpha val="0"/>
              </a:srgbClr>
            </a:solidFill>
          </p:spPr>
        </p:sp>
        <p:sp>
          <p:nvSpPr>
            <p:cNvPr name="TextBox 35" id="35"/>
            <p:cNvSpPr txBox="true"/>
            <p:nvPr/>
          </p:nvSpPr>
          <p:spPr>
            <a:xfrm>
              <a:off x="0" y="38100"/>
              <a:ext cx="351632"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3</a:t>
              </a:r>
            </a:p>
          </p:txBody>
        </p:sp>
      </p:grpSp>
      <p:grpSp>
        <p:nvGrpSpPr>
          <p:cNvPr name="Group 36" id="36"/>
          <p:cNvGrpSpPr/>
          <p:nvPr/>
        </p:nvGrpSpPr>
        <p:grpSpPr>
          <a:xfrm rot="0">
            <a:off x="1913632" y="7159378"/>
            <a:ext cx="6214319" cy="500062"/>
            <a:chOff x="0" y="0"/>
            <a:chExt cx="8285759" cy="666749"/>
          </a:xfrm>
        </p:grpSpPr>
        <p:sp>
          <p:nvSpPr>
            <p:cNvPr name="Freeform 37" id="37"/>
            <p:cNvSpPr/>
            <p:nvPr/>
          </p:nvSpPr>
          <p:spPr>
            <a:xfrm flipH="false" flipV="false" rot="0">
              <a:off x="0" y="0"/>
              <a:ext cx="8285759" cy="666749"/>
            </a:xfrm>
            <a:custGeom>
              <a:avLst/>
              <a:gdLst/>
              <a:ahLst/>
              <a:cxnLst/>
              <a:rect r="r" b="b" t="t" l="l"/>
              <a:pathLst>
                <a:path h="666749" w="8285759">
                  <a:moveTo>
                    <a:pt x="0" y="0"/>
                  </a:moveTo>
                  <a:lnTo>
                    <a:pt x="8285759" y="0"/>
                  </a:lnTo>
                  <a:lnTo>
                    <a:pt x="8285759" y="666749"/>
                  </a:lnTo>
                  <a:lnTo>
                    <a:pt x="0" y="666749"/>
                  </a:lnTo>
                  <a:close/>
                </a:path>
              </a:pathLst>
            </a:custGeom>
            <a:solidFill>
              <a:srgbClr val="000000">
                <a:alpha val="0"/>
              </a:srgbClr>
            </a:solidFill>
          </p:spPr>
        </p:sp>
        <p:sp>
          <p:nvSpPr>
            <p:cNvPr name="TextBox 38" id="38"/>
            <p:cNvSpPr txBox="true"/>
            <p:nvPr/>
          </p:nvSpPr>
          <p:spPr>
            <a:xfrm>
              <a:off x="0" y="-38100"/>
              <a:ext cx="8285759"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Arathi Sadanandan (KSD22CS032)</a:t>
              </a:r>
            </a:p>
          </p:txBody>
        </p:sp>
      </p:grpSp>
      <p:grpSp>
        <p:nvGrpSpPr>
          <p:cNvPr name="Group 39" id="39"/>
          <p:cNvGrpSpPr/>
          <p:nvPr/>
        </p:nvGrpSpPr>
        <p:grpSpPr>
          <a:xfrm rot="0">
            <a:off x="9285834" y="7216528"/>
            <a:ext cx="637794" cy="637889"/>
            <a:chOff x="0" y="0"/>
            <a:chExt cx="850392" cy="850519"/>
          </a:xfrm>
        </p:grpSpPr>
        <p:sp>
          <p:nvSpPr>
            <p:cNvPr name="Freeform 40" id="40"/>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41" id="41"/>
          <p:cNvGrpSpPr/>
          <p:nvPr/>
        </p:nvGrpSpPr>
        <p:grpSpPr>
          <a:xfrm rot="0">
            <a:off x="9466064" y="7379940"/>
            <a:ext cx="277266" cy="368201"/>
            <a:chOff x="0" y="0"/>
            <a:chExt cx="369688" cy="490935"/>
          </a:xfrm>
        </p:grpSpPr>
        <p:sp>
          <p:nvSpPr>
            <p:cNvPr name="Freeform 42" id="42"/>
            <p:cNvSpPr/>
            <p:nvPr/>
          </p:nvSpPr>
          <p:spPr>
            <a:xfrm flipH="false" flipV="false" rot="0">
              <a:off x="0" y="0"/>
              <a:ext cx="369688" cy="490935"/>
            </a:xfrm>
            <a:custGeom>
              <a:avLst/>
              <a:gdLst/>
              <a:ahLst/>
              <a:cxnLst/>
              <a:rect r="r" b="b" t="t" l="l"/>
              <a:pathLst>
                <a:path h="490935" w="369688">
                  <a:moveTo>
                    <a:pt x="0" y="0"/>
                  </a:moveTo>
                  <a:lnTo>
                    <a:pt x="369688" y="0"/>
                  </a:lnTo>
                  <a:lnTo>
                    <a:pt x="369688" y="490935"/>
                  </a:lnTo>
                  <a:lnTo>
                    <a:pt x="0" y="490935"/>
                  </a:lnTo>
                  <a:close/>
                </a:path>
              </a:pathLst>
            </a:custGeom>
            <a:solidFill>
              <a:srgbClr val="000000">
                <a:alpha val="0"/>
              </a:srgbClr>
            </a:solidFill>
          </p:spPr>
        </p:sp>
        <p:sp>
          <p:nvSpPr>
            <p:cNvPr name="TextBox 43" id="43"/>
            <p:cNvSpPr txBox="true"/>
            <p:nvPr/>
          </p:nvSpPr>
          <p:spPr>
            <a:xfrm>
              <a:off x="0" y="38100"/>
              <a:ext cx="369688"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4</a:t>
              </a:r>
            </a:p>
          </p:txBody>
        </p:sp>
      </p:grpSp>
      <p:grpSp>
        <p:nvGrpSpPr>
          <p:cNvPr name="Group 44" id="44"/>
          <p:cNvGrpSpPr/>
          <p:nvPr/>
        </p:nvGrpSpPr>
        <p:grpSpPr>
          <a:xfrm rot="0">
            <a:off x="10207229" y="7159378"/>
            <a:ext cx="6039742" cy="500062"/>
            <a:chOff x="0" y="0"/>
            <a:chExt cx="8052989" cy="666749"/>
          </a:xfrm>
        </p:grpSpPr>
        <p:sp>
          <p:nvSpPr>
            <p:cNvPr name="Freeform 45" id="45"/>
            <p:cNvSpPr/>
            <p:nvPr/>
          </p:nvSpPr>
          <p:spPr>
            <a:xfrm flipH="false" flipV="false" rot="0">
              <a:off x="0" y="0"/>
              <a:ext cx="8052989" cy="666749"/>
            </a:xfrm>
            <a:custGeom>
              <a:avLst/>
              <a:gdLst/>
              <a:ahLst/>
              <a:cxnLst/>
              <a:rect r="r" b="b" t="t" l="l"/>
              <a:pathLst>
                <a:path h="666749" w="8052989">
                  <a:moveTo>
                    <a:pt x="0" y="0"/>
                  </a:moveTo>
                  <a:lnTo>
                    <a:pt x="8052989" y="0"/>
                  </a:lnTo>
                  <a:lnTo>
                    <a:pt x="8052989" y="666749"/>
                  </a:lnTo>
                  <a:lnTo>
                    <a:pt x="0" y="666749"/>
                  </a:lnTo>
                  <a:close/>
                </a:path>
              </a:pathLst>
            </a:custGeom>
            <a:solidFill>
              <a:srgbClr val="000000">
                <a:alpha val="0"/>
              </a:srgbClr>
            </a:solidFill>
          </p:spPr>
        </p:sp>
        <p:sp>
          <p:nvSpPr>
            <p:cNvPr name="TextBox 46" id="46"/>
            <p:cNvSpPr txBox="true"/>
            <p:nvPr/>
          </p:nvSpPr>
          <p:spPr>
            <a:xfrm>
              <a:off x="0" y="-38100"/>
              <a:ext cx="8052989" cy="704849"/>
            </a:xfrm>
            <a:prstGeom prst="rect">
              <a:avLst/>
            </a:prstGeom>
          </p:spPr>
          <p:txBody>
            <a:bodyPr anchor="t" rtlCol="false" tIns="0" lIns="0" bIns="0" rIns="0"/>
            <a:lstStyle/>
            <a:p>
              <a:pPr algn="l">
                <a:lnSpc>
                  <a:spcPts val="3436"/>
                </a:lnSpc>
              </a:pPr>
              <a:r>
                <a:rPr lang="en-US" sz="2750">
                  <a:solidFill>
                    <a:srgbClr val="E0D6DE"/>
                  </a:solidFill>
                  <a:latin typeface="Arimo"/>
                  <a:ea typeface="Arimo"/>
                  <a:cs typeface="Arimo"/>
                  <a:sym typeface="Arimo"/>
                </a:rPr>
                <a:t>Navaneeth Krishna (KSD22CS101)</a:t>
              </a:r>
            </a:p>
          </p:txBody>
        </p:sp>
      </p:grpSp>
      <p:sp>
        <p:nvSpPr>
          <p:cNvPr name="TextBox 47" id="47"/>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992238" y="2635596"/>
            <a:ext cx="7088237" cy="971700"/>
            <a:chOff x="0" y="0"/>
            <a:chExt cx="9450983" cy="1295599"/>
          </a:xfrm>
        </p:grpSpPr>
        <p:sp>
          <p:nvSpPr>
            <p:cNvPr name="Freeform 7" id="7"/>
            <p:cNvSpPr/>
            <p:nvPr/>
          </p:nvSpPr>
          <p:spPr>
            <a:xfrm flipH="false" flipV="false" rot="0">
              <a:off x="0" y="0"/>
              <a:ext cx="9450983" cy="1295599"/>
            </a:xfrm>
            <a:custGeom>
              <a:avLst/>
              <a:gdLst/>
              <a:ahLst/>
              <a:cxnLst/>
              <a:rect r="r" b="b" t="t" l="l"/>
              <a:pathLst>
                <a:path h="1295599" w="9450983">
                  <a:moveTo>
                    <a:pt x="0" y="0"/>
                  </a:moveTo>
                  <a:lnTo>
                    <a:pt x="9450983" y="0"/>
                  </a:lnTo>
                  <a:lnTo>
                    <a:pt x="9450983" y="1295599"/>
                  </a:lnTo>
                  <a:lnTo>
                    <a:pt x="0" y="1295599"/>
                  </a:lnTo>
                  <a:close/>
                </a:path>
              </a:pathLst>
            </a:custGeom>
            <a:solidFill>
              <a:srgbClr val="000000">
                <a:alpha val="0"/>
              </a:srgbClr>
            </a:solidFill>
          </p:spPr>
        </p:sp>
        <p:sp>
          <p:nvSpPr>
            <p:cNvPr name="TextBox 8" id="8"/>
            <p:cNvSpPr txBox="true"/>
            <p:nvPr/>
          </p:nvSpPr>
          <p:spPr>
            <a:xfrm>
              <a:off x="0" y="-57150"/>
              <a:ext cx="9450983" cy="1352749"/>
            </a:xfrm>
            <a:prstGeom prst="rect">
              <a:avLst/>
            </a:prstGeom>
          </p:spPr>
          <p:txBody>
            <a:bodyPr anchor="t" rtlCol="false" tIns="0" lIns="0" bIns="0" rIns="0"/>
            <a:lstStyle/>
            <a:p>
              <a:pPr algn="l">
                <a:lnSpc>
                  <a:spcPts val="6936"/>
                </a:lnSpc>
              </a:pPr>
              <a:r>
                <a:rPr lang="en-US" sz="5562">
                  <a:solidFill>
                    <a:srgbClr val="97B8FF"/>
                  </a:solidFill>
                  <a:latin typeface="Arimo"/>
                  <a:ea typeface="Arimo"/>
                  <a:cs typeface="Arimo"/>
                  <a:sym typeface="Arimo"/>
                </a:rPr>
                <a:t>Introduction</a:t>
              </a:r>
            </a:p>
          </p:txBody>
        </p:sp>
      </p:grpSp>
      <p:grpSp>
        <p:nvGrpSpPr>
          <p:cNvPr name="Group 9" id="9"/>
          <p:cNvGrpSpPr/>
          <p:nvPr/>
        </p:nvGrpSpPr>
        <p:grpSpPr>
          <a:xfrm rot="0">
            <a:off x="992238" y="4258866"/>
            <a:ext cx="3544044" cy="500062"/>
            <a:chOff x="0" y="0"/>
            <a:chExt cx="4725392" cy="666749"/>
          </a:xfrm>
        </p:grpSpPr>
        <p:sp>
          <p:nvSpPr>
            <p:cNvPr name="Freeform 10" id="10"/>
            <p:cNvSpPr/>
            <p:nvPr/>
          </p:nvSpPr>
          <p:spPr>
            <a:xfrm flipH="false" flipV="false" rot="0">
              <a:off x="0" y="0"/>
              <a:ext cx="4725392" cy="666749"/>
            </a:xfrm>
            <a:custGeom>
              <a:avLst/>
              <a:gdLst/>
              <a:ahLst/>
              <a:cxnLst/>
              <a:rect r="r" b="b" t="t" l="l"/>
              <a:pathLst>
                <a:path h="666749" w="4725392">
                  <a:moveTo>
                    <a:pt x="0" y="0"/>
                  </a:moveTo>
                  <a:lnTo>
                    <a:pt x="4725392" y="0"/>
                  </a:lnTo>
                  <a:lnTo>
                    <a:pt x="4725392" y="666749"/>
                  </a:lnTo>
                  <a:lnTo>
                    <a:pt x="0" y="666749"/>
                  </a:lnTo>
                  <a:close/>
                </a:path>
              </a:pathLst>
            </a:custGeom>
            <a:solidFill>
              <a:srgbClr val="000000">
                <a:alpha val="0"/>
              </a:srgbClr>
            </a:solidFill>
          </p:spPr>
        </p:sp>
        <p:sp>
          <p:nvSpPr>
            <p:cNvPr name="TextBox 11" id="11"/>
            <p:cNvSpPr txBox="true"/>
            <p:nvPr/>
          </p:nvSpPr>
          <p:spPr>
            <a:xfrm>
              <a:off x="0" y="-38100"/>
              <a:ext cx="4725392" cy="704849"/>
            </a:xfrm>
            <a:prstGeom prst="rect">
              <a:avLst/>
            </a:prstGeom>
          </p:spPr>
          <p:txBody>
            <a:bodyPr anchor="t" rtlCol="false" tIns="0" lIns="0" bIns="0" rIns="0"/>
            <a:lstStyle/>
            <a:p>
              <a:pPr algn="l">
                <a:lnSpc>
                  <a:spcPts val="3436"/>
                </a:lnSpc>
              </a:pPr>
              <a:r>
                <a:rPr lang="en-US" sz="2750">
                  <a:solidFill>
                    <a:srgbClr val="97B8FF"/>
                  </a:solidFill>
                  <a:latin typeface="Arimo"/>
                  <a:ea typeface="Arimo"/>
                  <a:cs typeface="Arimo"/>
                  <a:sym typeface="Arimo"/>
                </a:rPr>
                <a:t>Dynamic Market</a:t>
              </a:r>
            </a:p>
          </p:txBody>
        </p:sp>
      </p:grpSp>
      <p:grpSp>
        <p:nvGrpSpPr>
          <p:cNvPr name="Group 12" id="12"/>
          <p:cNvGrpSpPr/>
          <p:nvPr/>
        </p:nvGrpSpPr>
        <p:grpSpPr>
          <a:xfrm rot="0">
            <a:off x="992238" y="4885284"/>
            <a:ext cx="4972645" cy="2425303"/>
            <a:chOff x="0" y="0"/>
            <a:chExt cx="6630193" cy="3233738"/>
          </a:xfrm>
        </p:grpSpPr>
        <p:sp>
          <p:nvSpPr>
            <p:cNvPr name="Freeform 13" id="13"/>
            <p:cNvSpPr/>
            <p:nvPr/>
          </p:nvSpPr>
          <p:spPr>
            <a:xfrm flipH="false" flipV="false" rot="0">
              <a:off x="0" y="0"/>
              <a:ext cx="6630193" cy="3233738"/>
            </a:xfrm>
            <a:custGeom>
              <a:avLst/>
              <a:gdLst/>
              <a:ahLst/>
              <a:cxnLst/>
              <a:rect r="r" b="b" t="t" l="l"/>
              <a:pathLst>
                <a:path h="3233738" w="6630193">
                  <a:moveTo>
                    <a:pt x="0" y="0"/>
                  </a:moveTo>
                  <a:lnTo>
                    <a:pt x="6630193" y="0"/>
                  </a:lnTo>
                  <a:lnTo>
                    <a:pt x="6630193" y="3233738"/>
                  </a:lnTo>
                  <a:lnTo>
                    <a:pt x="0" y="3233738"/>
                  </a:lnTo>
                  <a:close/>
                </a:path>
              </a:pathLst>
            </a:custGeom>
            <a:solidFill>
              <a:srgbClr val="000000">
                <a:alpha val="0"/>
              </a:srgbClr>
            </a:solidFill>
          </p:spPr>
        </p:sp>
        <p:sp>
          <p:nvSpPr>
            <p:cNvPr name="TextBox 14" id="14"/>
            <p:cNvSpPr txBox="true"/>
            <p:nvPr/>
          </p:nvSpPr>
          <p:spPr>
            <a:xfrm>
              <a:off x="0" y="-104775"/>
              <a:ext cx="6630193" cy="3338513"/>
            </a:xfrm>
            <a:prstGeom prst="rect">
              <a:avLst/>
            </a:prstGeom>
          </p:spPr>
          <p:txBody>
            <a:bodyPr anchor="t" rtlCol="false" tIns="0" lIns="0" bIns="0" rIns="0"/>
            <a:lstStyle/>
            <a:p>
              <a:pPr algn="l">
                <a:lnSpc>
                  <a:spcPts val="3561"/>
                </a:lnSpc>
              </a:pPr>
              <a:r>
                <a:rPr lang="en-US" sz="2187">
                  <a:solidFill>
                    <a:srgbClr val="E0D6DE"/>
                  </a:solidFill>
                  <a:latin typeface="Arimo"/>
                  <a:ea typeface="Arimo"/>
                  <a:cs typeface="Arimo"/>
                  <a:sym typeface="Arimo"/>
                </a:rPr>
                <a:t>The stock market's dynamic nature is influenced by factors such as economic indicators and global events. Traditional methods rely on historical data and human analysis.</a:t>
              </a:r>
            </a:p>
          </p:txBody>
        </p:sp>
      </p:grpSp>
      <p:grpSp>
        <p:nvGrpSpPr>
          <p:cNvPr name="Group 15" id="15"/>
          <p:cNvGrpSpPr/>
          <p:nvPr/>
        </p:nvGrpSpPr>
        <p:grpSpPr>
          <a:xfrm rot="0">
            <a:off x="6666160" y="4258866"/>
            <a:ext cx="3544044" cy="500062"/>
            <a:chOff x="0" y="0"/>
            <a:chExt cx="4725392" cy="666749"/>
          </a:xfrm>
        </p:grpSpPr>
        <p:sp>
          <p:nvSpPr>
            <p:cNvPr name="Freeform 16" id="16"/>
            <p:cNvSpPr/>
            <p:nvPr/>
          </p:nvSpPr>
          <p:spPr>
            <a:xfrm flipH="false" flipV="false" rot="0">
              <a:off x="0" y="0"/>
              <a:ext cx="4725392" cy="666749"/>
            </a:xfrm>
            <a:custGeom>
              <a:avLst/>
              <a:gdLst/>
              <a:ahLst/>
              <a:cxnLst/>
              <a:rect r="r" b="b" t="t" l="l"/>
              <a:pathLst>
                <a:path h="666749" w="4725392">
                  <a:moveTo>
                    <a:pt x="0" y="0"/>
                  </a:moveTo>
                  <a:lnTo>
                    <a:pt x="4725392" y="0"/>
                  </a:lnTo>
                  <a:lnTo>
                    <a:pt x="4725392" y="666749"/>
                  </a:lnTo>
                  <a:lnTo>
                    <a:pt x="0" y="666749"/>
                  </a:lnTo>
                  <a:close/>
                </a:path>
              </a:pathLst>
            </a:custGeom>
            <a:solidFill>
              <a:srgbClr val="000000">
                <a:alpha val="0"/>
              </a:srgbClr>
            </a:solidFill>
          </p:spPr>
        </p:sp>
        <p:sp>
          <p:nvSpPr>
            <p:cNvPr name="TextBox 17" id="17"/>
            <p:cNvSpPr txBox="true"/>
            <p:nvPr/>
          </p:nvSpPr>
          <p:spPr>
            <a:xfrm>
              <a:off x="0" y="-38100"/>
              <a:ext cx="4725392" cy="704849"/>
            </a:xfrm>
            <a:prstGeom prst="rect">
              <a:avLst/>
            </a:prstGeom>
          </p:spPr>
          <p:txBody>
            <a:bodyPr anchor="t" rtlCol="false" tIns="0" lIns="0" bIns="0" rIns="0"/>
            <a:lstStyle/>
            <a:p>
              <a:pPr algn="l">
                <a:lnSpc>
                  <a:spcPts val="3436"/>
                </a:lnSpc>
              </a:pPr>
              <a:r>
                <a:rPr lang="en-US" sz="2750">
                  <a:solidFill>
                    <a:srgbClr val="97B8FF"/>
                  </a:solidFill>
                  <a:latin typeface="Arimo"/>
                  <a:ea typeface="Arimo"/>
                  <a:cs typeface="Arimo"/>
                  <a:sym typeface="Arimo"/>
                </a:rPr>
                <a:t>AI Exploration</a:t>
              </a:r>
            </a:p>
          </p:txBody>
        </p:sp>
      </p:grpSp>
      <p:grpSp>
        <p:nvGrpSpPr>
          <p:cNvPr name="Group 18" id="18"/>
          <p:cNvGrpSpPr/>
          <p:nvPr/>
        </p:nvGrpSpPr>
        <p:grpSpPr>
          <a:xfrm rot="0">
            <a:off x="6666160" y="4885284"/>
            <a:ext cx="4972645" cy="2425303"/>
            <a:chOff x="0" y="0"/>
            <a:chExt cx="6630193" cy="3233738"/>
          </a:xfrm>
        </p:grpSpPr>
        <p:sp>
          <p:nvSpPr>
            <p:cNvPr name="Freeform 19" id="19"/>
            <p:cNvSpPr/>
            <p:nvPr/>
          </p:nvSpPr>
          <p:spPr>
            <a:xfrm flipH="false" flipV="false" rot="0">
              <a:off x="0" y="0"/>
              <a:ext cx="6630193" cy="3233738"/>
            </a:xfrm>
            <a:custGeom>
              <a:avLst/>
              <a:gdLst/>
              <a:ahLst/>
              <a:cxnLst/>
              <a:rect r="r" b="b" t="t" l="l"/>
              <a:pathLst>
                <a:path h="3233738" w="6630193">
                  <a:moveTo>
                    <a:pt x="0" y="0"/>
                  </a:moveTo>
                  <a:lnTo>
                    <a:pt x="6630193" y="0"/>
                  </a:lnTo>
                  <a:lnTo>
                    <a:pt x="6630193" y="3233738"/>
                  </a:lnTo>
                  <a:lnTo>
                    <a:pt x="0" y="3233738"/>
                  </a:lnTo>
                  <a:close/>
                </a:path>
              </a:pathLst>
            </a:custGeom>
            <a:solidFill>
              <a:srgbClr val="000000">
                <a:alpha val="0"/>
              </a:srgbClr>
            </a:solidFill>
          </p:spPr>
        </p:sp>
        <p:sp>
          <p:nvSpPr>
            <p:cNvPr name="TextBox 20" id="20"/>
            <p:cNvSpPr txBox="true"/>
            <p:nvPr/>
          </p:nvSpPr>
          <p:spPr>
            <a:xfrm>
              <a:off x="0" y="-104775"/>
              <a:ext cx="6630193" cy="3338513"/>
            </a:xfrm>
            <a:prstGeom prst="rect">
              <a:avLst/>
            </a:prstGeom>
          </p:spPr>
          <p:txBody>
            <a:bodyPr anchor="t" rtlCol="false" tIns="0" lIns="0" bIns="0" rIns="0"/>
            <a:lstStyle/>
            <a:p>
              <a:pPr algn="l">
                <a:lnSpc>
                  <a:spcPts val="3561"/>
                </a:lnSpc>
              </a:pPr>
              <a:r>
                <a:rPr lang="en-US" sz="2187">
                  <a:solidFill>
                    <a:srgbClr val="E0D6DE"/>
                  </a:solidFill>
                  <a:latin typeface="Arimo"/>
                  <a:ea typeface="Arimo"/>
                  <a:cs typeface="Arimo"/>
                  <a:sym typeface="Arimo"/>
                </a:rPr>
                <a:t>Our project explores the application of machine learning models to analyze stock trends and evaluate AI's ability to identify market patterns and make predictions.</a:t>
              </a:r>
            </a:p>
          </p:txBody>
        </p:sp>
      </p:grpSp>
      <p:grpSp>
        <p:nvGrpSpPr>
          <p:cNvPr name="Group 21" id="21"/>
          <p:cNvGrpSpPr/>
          <p:nvPr/>
        </p:nvGrpSpPr>
        <p:grpSpPr>
          <a:xfrm rot="0">
            <a:off x="12340084" y="4258866"/>
            <a:ext cx="3544044" cy="500062"/>
            <a:chOff x="0" y="0"/>
            <a:chExt cx="4725392" cy="666749"/>
          </a:xfrm>
        </p:grpSpPr>
        <p:sp>
          <p:nvSpPr>
            <p:cNvPr name="Freeform 22" id="22"/>
            <p:cNvSpPr/>
            <p:nvPr/>
          </p:nvSpPr>
          <p:spPr>
            <a:xfrm flipH="false" flipV="false" rot="0">
              <a:off x="0" y="0"/>
              <a:ext cx="4725392" cy="666749"/>
            </a:xfrm>
            <a:custGeom>
              <a:avLst/>
              <a:gdLst/>
              <a:ahLst/>
              <a:cxnLst/>
              <a:rect r="r" b="b" t="t" l="l"/>
              <a:pathLst>
                <a:path h="666749" w="4725392">
                  <a:moveTo>
                    <a:pt x="0" y="0"/>
                  </a:moveTo>
                  <a:lnTo>
                    <a:pt x="4725392" y="0"/>
                  </a:lnTo>
                  <a:lnTo>
                    <a:pt x="4725392" y="666749"/>
                  </a:lnTo>
                  <a:lnTo>
                    <a:pt x="0" y="666749"/>
                  </a:lnTo>
                  <a:close/>
                </a:path>
              </a:pathLst>
            </a:custGeom>
            <a:solidFill>
              <a:srgbClr val="000000">
                <a:alpha val="0"/>
              </a:srgbClr>
            </a:solidFill>
          </p:spPr>
        </p:sp>
        <p:sp>
          <p:nvSpPr>
            <p:cNvPr name="TextBox 23" id="23"/>
            <p:cNvSpPr txBox="true"/>
            <p:nvPr/>
          </p:nvSpPr>
          <p:spPr>
            <a:xfrm>
              <a:off x="0" y="-38100"/>
              <a:ext cx="4725392" cy="704849"/>
            </a:xfrm>
            <a:prstGeom prst="rect">
              <a:avLst/>
            </a:prstGeom>
          </p:spPr>
          <p:txBody>
            <a:bodyPr anchor="t" rtlCol="false" tIns="0" lIns="0" bIns="0" rIns="0"/>
            <a:lstStyle/>
            <a:p>
              <a:pPr algn="l">
                <a:lnSpc>
                  <a:spcPts val="3436"/>
                </a:lnSpc>
              </a:pPr>
              <a:r>
                <a:rPr lang="en-US" sz="2750">
                  <a:solidFill>
                    <a:srgbClr val="97B8FF"/>
                  </a:solidFill>
                  <a:latin typeface="Arimo"/>
                  <a:ea typeface="Arimo"/>
                  <a:cs typeface="Arimo"/>
                  <a:sym typeface="Arimo"/>
                </a:rPr>
                <a:t>Project Objective</a:t>
              </a:r>
            </a:p>
          </p:txBody>
        </p:sp>
      </p:grpSp>
      <p:grpSp>
        <p:nvGrpSpPr>
          <p:cNvPr name="Group 24" id="24"/>
          <p:cNvGrpSpPr/>
          <p:nvPr/>
        </p:nvGrpSpPr>
        <p:grpSpPr>
          <a:xfrm rot="0">
            <a:off x="12340084" y="4885284"/>
            <a:ext cx="4972645" cy="2425303"/>
            <a:chOff x="0" y="0"/>
            <a:chExt cx="6630193" cy="3233738"/>
          </a:xfrm>
        </p:grpSpPr>
        <p:sp>
          <p:nvSpPr>
            <p:cNvPr name="Freeform 25" id="25"/>
            <p:cNvSpPr/>
            <p:nvPr/>
          </p:nvSpPr>
          <p:spPr>
            <a:xfrm flipH="false" flipV="false" rot="0">
              <a:off x="0" y="0"/>
              <a:ext cx="6630193" cy="3233738"/>
            </a:xfrm>
            <a:custGeom>
              <a:avLst/>
              <a:gdLst/>
              <a:ahLst/>
              <a:cxnLst/>
              <a:rect r="r" b="b" t="t" l="l"/>
              <a:pathLst>
                <a:path h="3233738" w="6630193">
                  <a:moveTo>
                    <a:pt x="0" y="0"/>
                  </a:moveTo>
                  <a:lnTo>
                    <a:pt x="6630193" y="0"/>
                  </a:lnTo>
                  <a:lnTo>
                    <a:pt x="6630193" y="3233738"/>
                  </a:lnTo>
                  <a:lnTo>
                    <a:pt x="0" y="3233738"/>
                  </a:lnTo>
                  <a:close/>
                </a:path>
              </a:pathLst>
            </a:custGeom>
            <a:solidFill>
              <a:srgbClr val="000000">
                <a:alpha val="0"/>
              </a:srgbClr>
            </a:solidFill>
          </p:spPr>
        </p:sp>
        <p:sp>
          <p:nvSpPr>
            <p:cNvPr name="TextBox 26" id="26"/>
            <p:cNvSpPr txBox="true"/>
            <p:nvPr/>
          </p:nvSpPr>
          <p:spPr>
            <a:xfrm>
              <a:off x="0" y="-104775"/>
              <a:ext cx="6630193" cy="3338513"/>
            </a:xfrm>
            <a:prstGeom prst="rect">
              <a:avLst/>
            </a:prstGeom>
          </p:spPr>
          <p:txBody>
            <a:bodyPr anchor="t" rtlCol="false" tIns="0" lIns="0" bIns="0" rIns="0"/>
            <a:lstStyle/>
            <a:p>
              <a:pPr algn="l">
                <a:lnSpc>
                  <a:spcPts val="3561"/>
                </a:lnSpc>
              </a:pPr>
              <a:r>
                <a:rPr lang="en-US" sz="2187">
                  <a:solidFill>
                    <a:srgbClr val="E0D6DE"/>
                  </a:solidFill>
                  <a:latin typeface="Arimo"/>
                  <a:ea typeface="Arimo"/>
                  <a:cs typeface="Arimo"/>
                  <a:sym typeface="Arimo"/>
                </a:rPr>
                <a:t>The primary objective is to assess AI's potential in identifying meaningful patterns in the stock market. We aim to provide valuable insights, without guaranteeing accurate predictions.</a:t>
              </a:r>
            </a:p>
          </p:txBody>
        </p:sp>
      </p:grpSp>
      <p:sp>
        <p:nvSpPr>
          <p:cNvPr name="TextBox 27" id="27"/>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879872" y="868114"/>
            <a:ext cx="6285608" cy="856953"/>
            <a:chOff x="0" y="0"/>
            <a:chExt cx="8380811" cy="1142604"/>
          </a:xfrm>
        </p:grpSpPr>
        <p:sp>
          <p:nvSpPr>
            <p:cNvPr name="Freeform 7" id="7"/>
            <p:cNvSpPr/>
            <p:nvPr/>
          </p:nvSpPr>
          <p:spPr>
            <a:xfrm flipH="false" flipV="false" rot="0">
              <a:off x="0" y="0"/>
              <a:ext cx="8380811" cy="1142604"/>
            </a:xfrm>
            <a:custGeom>
              <a:avLst/>
              <a:gdLst/>
              <a:ahLst/>
              <a:cxnLst/>
              <a:rect r="r" b="b" t="t" l="l"/>
              <a:pathLst>
                <a:path h="1142604" w="8380811">
                  <a:moveTo>
                    <a:pt x="0" y="0"/>
                  </a:moveTo>
                  <a:lnTo>
                    <a:pt x="8380811" y="0"/>
                  </a:lnTo>
                  <a:lnTo>
                    <a:pt x="8380811" y="1142604"/>
                  </a:lnTo>
                  <a:lnTo>
                    <a:pt x="0" y="1142604"/>
                  </a:lnTo>
                  <a:close/>
                </a:path>
              </a:pathLst>
            </a:custGeom>
            <a:solidFill>
              <a:srgbClr val="000000">
                <a:alpha val="0"/>
              </a:srgbClr>
            </a:solidFill>
          </p:spPr>
        </p:sp>
        <p:sp>
          <p:nvSpPr>
            <p:cNvPr name="TextBox 8" id="8"/>
            <p:cNvSpPr txBox="true"/>
            <p:nvPr/>
          </p:nvSpPr>
          <p:spPr>
            <a:xfrm>
              <a:off x="0" y="-47625"/>
              <a:ext cx="8380811" cy="1190229"/>
            </a:xfrm>
            <a:prstGeom prst="rect">
              <a:avLst/>
            </a:prstGeom>
          </p:spPr>
          <p:txBody>
            <a:bodyPr anchor="t" rtlCol="false" tIns="0" lIns="0" bIns="0" rIns="0"/>
            <a:lstStyle/>
            <a:p>
              <a:pPr algn="l">
                <a:lnSpc>
                  <a:spcPts val="6123"/>
                </a:lnSpc>
              </a:pPr>
              <a:r>
                <a:rPr lang="en-US" sz="4937">
                  <a:solidFill>
                    <a:srgbClr val="97B8FF"/>
                  </a:solidFill>
                  <a:latin typeface="Arimo"/>
                  <a:ea typeface="Arimo"/>
                  <a:cs typeface="Arimo"/>
                  <a:sym typeface="Arimo"/>
                </a:rPr>
                <a:t>Literature Survey</a:t>
              </a:r>
            </a:p>
          </p:txBody>
        </p:sp>
      </p:grpSp>
      <p:grpSp>
        <p:nvGrpSpPr>
          <p:cNvPr name="Group 9" id="9"/>
          <p:cNvGrpSpPr/>
          <p:nvPr/>
        </p:nvGrpSpPr>
        <p:grpSpPr>
          <a:xfrm rot="0">
            <a:off x="879872" y="2102198"/>
            <a:ext cx="5341906" cy="7245096"/>
            <a:chOff x="0" y="0"/>
            <a:chExt cx="7122541" cy="9660128"/>
          </a:xfrm>
        </p:grpSpPr>
        <p:sp>
          <p:nvSpPr>
            <p:cNvPr name="Freeform 10" id="10"/>
            <p:cNvSpPr/>
            <p:nvPr/>
          </p:nvSpPr>
          <p:spPr>
            <a:xfrm flipH="false" flipV="false" rot="0">
              <a:off x="0" y="0"/>
              <a:ext cx="7122541" cy="9660128"/>
            </a:xfrm>
            <a:custGeom>
              <a:avLst/>
              <a:gdLst/>
              <a:ahLst/>
              <a:cxnLst/>
              <a:rect r="r" b="b" t="t" l="l"/>
              <a:pathLst>
                <a:path h="9660128" w="7122541">
                  <a:moveTo>
                    <a:pt x="0" y="50292"/>
                  </a:moveTo>
                  <a:cubicBezTo>
                    <a:pt x="0" y="22479"/>
                    <a:pt x="22479" y="0"/>
                    <a:pt x="50292" y="0"/>
                  </a:cubicBezTo>
                  <a:lnTo>
                    <a:pt x="7072249" y="0"/>
                  </a:lnTo>
                  <a:cubicBezTo>
                    <a:pt x="7100062" y="0"/>
                    <a:pt x="7122541" y="22479"/>
                    <a:pt x="7122541" y="50292"/>
                  </a:cubicBezTo>
                  <a:lnTo>
                    <a:pt x="7122541" y="9609836"/>
                  </a:lnTo>
                  <a:cubicBezTo>
                    <a:pt x="7122541" y="9637649"/>
                    <a:pt x="7100062" y="9660128"/>
                    <a:pt x="7072249" y="9660128"/>
                  </a:cubicBezTo>
                  <a:lnTo>
                    <a:pt x="50292" y="9660128"/>
                  </a:lnTo>
                  <a:cubicBezTo>
                    <a:pt x="22479" y="9660128"/>
                    <a:pt x="0" y="9637649"/>
                    <a:pt x="0" y="9609836"/>
                  </a:cubicBezTo>
                  <a:close/>
                </a:path>
              </a:pathLst>
            </a:custGeom>
            <a:solidFill>
              <a:srgbClr val="26262B"/>
            </a:solidFill>
          </p:spPr>
        </p:sp>
      </p:grpSp>
      <p:grpSp>
        <p:nvGrpSpPr>
          <p:cNvPr name="Group 11" id="11"/>
          <p:cNvGrpSpPr/>
          <p:nvPr/>
        </p:nvGrpSpPr>
        <p:grpSpPr>
          <a:xfrm rot="0">
            <a:off x="1131242" y="2324994"/>
            <a:ext cx="4839146" cy="814386"/>
            <a:chOff x="0" y="0"/>
            <a:chExt cx="6452195" cy="1085849"/>
          </a:xfrm>
        </p:grpSpPr>
        <p:sp>
          <p:nvSpPr>
            <p:cNvPr name="Freeform 12" id="12"/>
            <p:cNvSpPr/>
            <p:nvPr/>
          </p:nvSpPr>
          <p:spPr>
            <a:xfrm flipH="false" flipV="false" rot="0">
              <a:off x="0" y="0"/>
              <a:ext cx="6452195" cy="1085849"/>
            </a:xfrm>
            <a:custGeom>
              <a:avLst/>
              <a:gdLst/>
              <a:ahLst/>
              <a:cxnLst/>
              <a:rect r="r" b="b" t="t" l="l"/>
              <a:pathLst>
                <a:path h="1085849" w="6452195">
                  <a:moveTo>
                    <a:pt x="0" y="0"/>
                  </a:moveTo>
                  <a:lnTo>
                    <a:pt x="6452195" y="0"/>
                  </a:lnTo>
                  <a:lnTo>
                    <a:pt x="6452195" y="1085849"/>
                  </a:lnTo>
                  <a:lnTo>
                    <a:pt x="0" y="1085849"/>
                  </a:lnTo>
                  <a:close/>
                </a:path>
              </a:pathLst>
            </a:custGeom>
            <a:solidFill>
              <a:srgbClr val="000000">
                <a:alpha val="0"/>
              </a:srgbClr>
            </a:solidFill>
          </p:spPr>
        </p:sp>
        <p:sp>
          <p:nvSpPr>
            <p:cNvPr name="TextBox 13" id="13"/>
            <p:cNvSpPr txBox="true"/>
            <p:nvPr/>
          </p:nvSpPr>
          <p:spPr>
            <a:xfrm>
              <a:off x="0" y="-19050"/>
              <a:ext cx="6452195" cy="1104899"/>
            </a:xfrm>
            <a:prstGeom prst="rect">
              <a:avLst/>
            </a:prstGeom>
          </p:spPr>
          <p:txBody>
            <a:bodyPr anchor="t" rtlCol="false" tIns="0" lIns="0" bIns="0" rIns="0"/>
            <a:lstStyle/>
            <a:p>
              <a:pPr algn="l">
                <a:lnSpc>
                  <a:spcPts val="3062"/>
                </a:lnSpc>
              </a:pPr>
              <a:r>
                <a:rPr lang="en-US" sz="2436" b="true">
                  <a:solidFill>
                    <a:srgbClr val="E0D6DE"/>
                  </a:solidFill>
                  <a:latin typeface="Arimo Bold"/>
                  <a:ea typeface="Arimo Bold"/>
                  <a:cs typeface="Arimo Bold"/>
                  <a:sym typeface="Arimo Bold"/>
                </a:rPr>
                <a:t>Survey 1: Machine Learning in Financial Markets</a:t>
              </a:r>
            </a:p>
          </p:txBody>
        </p:sp>
      </p:grpSp>
      <p:grpSp>
        <p:nvGrpSpPr>
          <p:cNvPr name="Group 14" id="14"/>
          <p:cNvGrpSpPr/>
          <p:nvPr/>
        </p:nvGrpSpPr>
        <p:grpSpPr>
          <a:xfrm rot="0">
            <a:off x="1131242" y="3147270"/>
            <a:ext cx="4839146" cy="947141"/>
            <a:chOff x="0" y="0"/>
            <a:chExt cx="6452195" cy="1262855"/>
          </a:xfrm>
        </p:grpSpPr>
        <p:sp>
          <p:nvSpPr>
            <p:cNvPr name="Freeform 15" id="15"/>
            <p:cNvSpPr/>
            <p:nvPr/>
          </p:nvSpPr>
          <p:spPr>
            <a:xfrm flipH="false" flipV="false" rot="0">
              <a:off x="0" y="0"/>
              <a:ext cx="6452195" cy="1262855"/>
            </a:xfrm>
            <a:custGeom>
              <a:avLst/>
              <a:gdLst/>
              <a:ahLst/>
              <a:cxnLst/>
              <a:rect r="r" b="b" t="t" l="l"/>
              <a:pathLst>
                <a:path h="1262855" w="6452195">
                  <a:moveTo>
                    <a:pt x="0" y="0"/>
                  </a:moveTo>
                  <a:lnTo>
                    <a:pt x="6452195" y="0"/>
                  </a:lnTo>
                  <a:lnTo>
                    <a:pt x="6452195" y="1262855"/>
                  </a:lnTo>
                  <a:lnTo>
                    <a:pt x="0" y="1262855"/>
                  </a:lnTo>
                  <a:close/>
                </a:path>
              </a:pathLst>
            </a:custGeom>
            <a:solidFill>
              <a:srgbClr val="000000">
                <a:alpha val="0"/>
              </a:srgbClr>
            </a:solidFill>
          </p:spPr>
        </p:sp>
        <p:sp>
          <p:nvSpPr>
            <p:cNvPr name="TextBox 16" id="16"/>
            <p:cNvSpPr txBox="true"/>
            <p:nvPr/>
          </p:nvSpPr>
          <p:spPr>
            <a:xfrm>
              <a:off x="0" y="-95250"/>
              <a:ext cx="6452195" cy="1358105"/>
            </a:xfrm>
            <a:prstGeom prst="rect">
              <a:avLst/>
            </a:prstGeom>
          </p:spPr>
          <p:txBody>
            <a:bodyPr anchor="t" rtlCol="false" tIns="0" lIns="0" bIns="0" rIns="0"/>
            <a:lstStyle/>
            <a:p>
              <a:pPr algn="l" marL="486898" indent="-121725" lvl="3">
                <a:lnSpc>
                  <a:spcPts val="3125"/>
                </a:lnSpc>
                <a:buFont typeface="Arial"/>
                <a:buChar char="￭"/>
              </a:pPr>
              <a:r>
                <a:rPr lang="en-US" b="true" sz="1937">
                  <a:solidFill>
                    <a:srgbClr val="E0D6DE"/>
                  </a:solidFill>
                  <a:latin typeface="Arimo Bold"/>
                  <a:ea typeface="Arimo Bold"/>
                  <a:cs typeface="Arimo Bold"/>
                  <a:sym typeface="Arimo Bold"/>
                </a:rPr>
                <a:t>Authors:</a:t>
              </a:r>
              <a:r>
                <a:rPr lang="en-US" sz="1937">
                  <a:solidFill>
                    <a:srgbClr val="E0D6DE"/>
                  </a:solidFill>
                  <a:latin typeface="Arimo"/>
                  <a:ea typeface="Arimo"/>
                  <a:cs typeface="Arimo"/>
                  <a:sym typeface="Arimo"/>
                </a:rPr>
                <a:t> Patel J., Shah S., Thakkar P., Kotecha K.</a:t>
              </a:r>
            </a:p>
          </p:txBody>
        </p:sp>
      </p:grpSp>
      <p:grpSp>
        <p:nvGrpSpPr>
          <p:cNvPr name="Group 17" id="17"/>
          <p:cNvGrpSpPr/>
          <p:nvPr/>
        </p:nvGrpSpPr>
        <p:grpSpPr>
          <a:xfrm rot="0">
            <a:off x="1131242" y="4039491"/>
            <a:ext cx="4839146" cy="1751411"/>
            <a:chOff x="0" y="0"/>
            <a:chExt cx="6452195" cy="2335214"/>
          </a:xfrm>
        </p:grpSpPr>
        <p:sp>
          <p:nvSpPr>
            <p:cNvPr name="Freeform 18" id="18"/>
            <p:cNvSpPr/>
            <p:nvPr/>
          </p:nvSpPr>
          <p:spPr>
            <a:xfrm flipH="false" flipV="false" rot="0">
              <a:off x="0" y="0"/>
              <a:ext cx="6452195" cy="2335214"/>
            </a:xfrm>
            <a:custGeom>
              <a:avLst/>
              <a:gdLst/>
              <a:ahLst/>
              <a:cxnLst/>
              <a:rect r="r" b="b" t="t" l="l"/>
              <a:pathLst>
                <a:path h="2335214" w="6452195">
                  <a:moveTo>
                    <a:pt x="0" y="0"/>
                  </a:moveTo>
                  <a:lnTo>
                    <a:pt x="6452195" y="0"/>
                  </a:lnTo>
                  <a:lnTo>
                    <a:pt x="6452195" y="2335214"/>
                  </a:lnTo>
                  <a:lnTo>
                    <a:pt x="0" y="2335214"/>
                  </a:lnTo>
                  <a:close/>
                </a:path>
              </a:pathLst>
            </a:custGeom>
            <a:solidFill>
              <a:srgbClr val="000000">
                <a:alpha val="0"/>
              </a:srgbClr>
            </a:solidFill>
          </p:spPr>
        </p:sp>
        <p:sp>
          <p:nvSpPr>
            <p:cNvPr name="TextBox 19" id="19"/>
            <p:cNvSpPr txBox="true"/>
            <p:nvPr/>
          </p:nvSpPr>
          <p:spPr>
            <a:xfrm>
              <a:off x="0" y="-95250"/>
              <a:ext cx="6452195" cy="2430464"/>
            </a:xfrm>
            <a:prstGeom prst="rect">
              <a:avLst/>
            </a:prstGeom>
          </p:spPr>
          <p:txBody>
            <a:bodyPr anchor="t" rtlCol="false" tIns="0" lIns="0" bIns="0" rIns="0"/>
            <a:lstStyle/>
            <a:p>
              <a:pPr algn="l" marL="486898" indent="-121725" lvl="3">
                <a:lnSpc>
                  <a:spcPts val="3125"/>
                </a:lnSpc>
                <a:buFont typeface="Arial"/>
                <a:buChar char="￭"/>
              </a:pPr>
              <a:r>
                <a:rPr lang="en-US" b="true" sz="1937">
                  <a:solidFill>
                    <a:srgbClr val="E0D6DE"/>
                  </a:solidFill>
                  <a:latin typeface="Arimo Bold"/>
                  <a:ea typeface="Arimo Bold"/>
                  <a:cs typeface="Arimo Bold"/>
                  <a:sym typeface="Arimo Bold"/>
                </a:rPr>
                <a:t>Title:</a:t>
              </a:r>
              <a:r>
                <a:rPr lang="en-US" sz="1937">
                  <a:solidFill>
                    <a:srgbClr val="E0D6DE"/>
                  </a:solidFill>
                  <a:latin typeface="Arimo"/>
                  <a:ea typeface="Arimo"/>
                  <a:cs typeface="Arimo"/>
                  <a:sym typeface="Arimo"/>
                </a:rPr>
                <a:t> "Predicting Stock and Stock Price Index Movement using Trend Deterministic Data Preparation and Machine Learning Techniques"</a:t>
              </a:r>
            </a:p>
          </p:txBody>
        </p:sp>
      </p:grpSp>
      <p:grpSp>
        <p:nvGrpSpPr>
          <p:cNvPr name="Group 20" id="20"/>
          <p:cNvGrpSpPr/>
          <p:nvPr/>
        </p:nvGrpSpPr>
        <p:grpSpPr>
          <a:xfrm rot="0">
            <a:off x="1131242" y="5735984"/>
            <a:ext cx="4839146" cy="3359945"/>
            <a:chOff x="0" y="0"/>
            <a:chExt cx="6452195" cy="4479926"/>
          </a:xfrm>
        </p:grpSpPr>
        <p:sp>
          <p:nvSpPr>
            <p:cNvPr name="Freeform 21" id="21"/>
            <p:cNvSpPr/>
            <p:nvPr/>
          </p:nvSpPr>
          <p:spPr>
            <a:xfrm flipH="false" flipV="false" rot="0">
              <a:off x="0" y="0"/>
              <a:ext cx="6452195" cy="4479926"/>
            </a:xfrm>
            <a:custGeom>
              <a:avLst/>
              <a:gdLst/>
              <a:ahLst/>
              <a:cxnLst/>
              <a:rect r="r" b="b" t="t" l="l"/>
              <a:pathLst>
                <a:path h="4479926" w="6452195">
                  <a:moveTo>
                    <a:pt x="0" y="0"/>
                  </a:moveTo>
                  <a:lnTo>
                    <a:pt x="6452195" y="0"/>
                  </a:lnTo>
                  <a:lnTo>
                    <a:pt x="6452195" y="4479926"/>
                  </a:lnTo>
                  <a:lnTo>
                    <a:pt x="0" y="4479926"/>
                  </a:lnTo>
                  <a:close/>
                </a:path>
              </a:pathLst>
            </a:custGeom>
            <a:solidFill>
              <a:srgbClr val="000000">
                <a:alpha val="0"/>
              </a:srgbClr>
            </a:solidFill>
          </p:spPr>
        </p:sp>
        <p:sp>
          <p:nvSpPr>
            <p:cNvPr name="TextBox 22" id="22"/>
            <p:cNvSpPr txBox="true"/>
            <p:nvPr/>
          </p:nvSpPr>
          <p:spPr>
            <a:xfrm>
              <a:off x="0" y="-95250"/>
              <a:ext cx="6452195" cy="4575176"/>
            </a:xfrm>
            <a:prstGeom prst="rect">
              <a:avLst/>
            </a:prstGeom>
          </p:spPr>
          <p:txBody>
            <a:bodyPr anchor="t" rtlCol="false" tIns="0" lIns="0" bIns="0" rIns="0"/>
            <a:lstStyle/>
            <a:p>
              <a:pPr algn="l" marL="486898" indent="-121725" lvl="3">
                <a:lnSpc>
                  <a:spcPts val="3125"/>
                </a:lnSpc>
                <a:buFont typeface="Arial"/>
                <a:buChar char="￭"/>
              </a:pPr>
              <a:r>
                <a:rPr lang="en-US" b="true" sz="1937">
                  <a:solidFill>
                    <a:srgbClr val="E0D6DE"/>
                  </a:solidFill>
                  <a:latin typeface="Arimo Bold"/>
                  <a:ea typeface="Arimo Bold"/>
                  <a:cs typeface="Arimo Bold"/>
                  <a:sym typeface="Arimo Bold"/>
                </a:rPr>
                <a:t>Key Findings:</a:t>
              </a:r>
              <a:r>
                <a:rPr lang="en-US" sz="1937">
                  <a:solidFill>
                    <a:srgbClr val="E0D6DE"/>
                  </a:solidFill>
                  <a:latin typeface="Arimo"/>
                  <a:ea typeface="Arimo"/>
                  <a:cs typeface="Arimo"/>
                  <a:sym typeface="Arimo"/>
                </a:rPr>
                <a:t> AI models such as Random Forest and LSTMs have been used to predict stock market movements. The study found that incorporating technical indicators improves predictive performance, but accuracy remains limited due to market volatility.</a:t>
              </a:r>
            </a:p>
          </p:txBody>
        </p:sp>
      </p:grpSp>
      <p:grpSp>
        <p:nvGrpSpPr>
          <p:cNvPr name="Group 23" id="23"/>
          <p:cNvGrpSpPr/>
          <p:nvPr/>
        </p:nvGrpSpPr>
        <p:grpSpPr>
          <a:xfrm rot="0">
            <a:off x="6473130" y="2102198"/>
            <a:ext cx="5341906" cy="7245096"/>
            <a:chOff x="0" y="0"/>
            <a:chExt cx="7122541" cy="9660128"/>
          </a:xfrm>
        </p:grpSpPr>
        <p:sp>
          <p:nvSpPr>
            <p:cNvPr name="Freeform 24" id="24"/>
            <p:cNvSpPr/>
            <p:nvPr/>
          </p:nvSpPr>
          <p:spPr>
            <a:xfrm flipH="false" flipV="false" rot="0">
              <a:off x="0" y="0"/>
              <a:ext cx="7122541" cy="9660128"/>
            </a:xfrm>
            <a:custGeom>
              <a:avLst/>
              <a:gdLst/>
              <a:ahLst/>
              <a:cxnLst/>
              <a:rect r="r" b="b" t="t" l="l"/>
              <a:pathLst>
                <a:path h="9660128" w="7122541">
                  <a:moveTo>
                    <a:pt x="0" y="50292"/>
                  </a:moveTo>
                  <a:cubicBezTo>
                    <a:pt x="0" y="22479"/>
                    <a:pt x="22479" y="0"/>
                    <a:pt x="50292" y="0"/>
                  </a:cubicBezTo>
                  <a:lnTo>
                    <a:pt x="7072249" y="0"/>
                  </a:lnTo>
                  <a:cubicBezTo>
                    <a:pt x="7100062" y="0"/>
                    <a:pt x="7122541" y="22479"/>
                    <a:pt x="7122541" y="50292"/>
                  </a:cubicBezTo>
                  <a:lnTo>
                    <a:pt x="7122541" y="9609836"/>
                  </a:lnTo>
                  <a:cubicBezTo>
                    <a:pt x="7122541" y="9637649"/>
                    <a:pt x="7100062" y="9660128"/>
                    <a:pt x="7072249" y="9660128"/>
                  </a:cubicBezTo>
                  <a:lnTo>
                    <a:pt x="50292" y="9660128"/>
                  </a:lnTo>
                  <a:cubicBezTo>
                    <a:pt x="22479" y="9660128"/>
                    <a:pt x="0" y="9637649"/>
                    <a:pt x="0" y="9609836"/>
                  </a:cubicBezTo>
                  <a:close/>
                </a:path>
              </a:pathLst>
            </a:custGeom>
            <a:solidFill>
              <a:srgbClr val="26262B"/>
            </a:solidFill>
          </p:spPr>
        </p:sp>
      </p:grpSp>
      <p:grpSp>
        <p:nvGrpSpPr>
          <p:cNvPr name="Group 25" id="25"/>
          <p:cNvGrpSpPr/>
          <p:nvPr/>
        </p:nvGrpSpPr>
        <p:grpSpPr>
          <a:xfrm rot="0">
            <a:off x="6724501" y="2324994"/>
            <a:ext cx="4839146" cy="814386"/>
            <a:chOff x="0" y="0"/>
            <a:chExt cx="6452195" cy="1085849"/>
          </a:xfrm>
        </p:grpSpPr>
        <p:sp>
          <p:nvSpPr>
            <p:cNvPr name="Freeform 26" id="26"/>
            <p:cNvSpPr/>
            <p:nvPr/>
          </p:nvSpPr>
          <p:spPr>
            <a:xfrm flipH="false" flipV="false" rot="0">
              <a:off x="0" y="0"/>
              <a:ext cx="6452195" cy="1085849"/>
            </a:xfrm>
            <a:custGeom>
              <a:avLst/>
              <a:gdLst/>
              <a:ahLst/>
              <a:cxnLst/>
              <a:rect r="r" b="b" t="t" l="l"/>
              <a:pathLst>
                <a:path h="1085849" w="6452195">
                  <a:moveTo>
                    <a:pt x="0" y="0"/>
                  </a:moveTo>
                  <a:lnTo>
                    <a:pt x="6452195" y="0"/>
                  </a:lnTo>
                  <a:lnTo>
                    <a:pt x="6452195" y="1085849"/>
                  </a:lnTo>
                  <a:lnTo>
                    <a:pt x="0" y="1085849"/>
                  </a:lnTo>
                  <a:close/>
                </a:path>
              </a:pathLst>
            </a:custGeom>
            <a:solidFill>
              <a:srgbClr val="000000">
                <a:alpha val="0"/>
              </a:srgbClr>
            </a:solidFill>
          </p:spPr>
        </p:sp>
        <p:sp>
          <p:nvSpPr>
            <p:cNvPr name="TextBox 27" id="27"/>
            <p:cNvSpPr txBox="true"/>
            <p:nvPr/>
          </p:nvSpPr>
          <p:spPr>
            <a:xfrm>
              <a:off x="0" y="-19050"/>
              <a:ext cx="6452195" cy="1104899"/>
            </a:xfrm>
            <a:prstGeom prst="rect">
              <a:avLst/>
            </a:prstGeom>
          </p:spPr>
          <p:txBody>
            <a:bodyPr anchor="t" rtlCol="false" tIns="0" lIns="0" bIns="0" rIns="0"/>
            <a:lstStyle/>
            <a:p>
              <a:pPr algn="l">
                <a:lnSpc>
                  <a:spcPts val="3062"/>
                </a:lnSpc>
              </a:pPr>
              <a:r>
                <a:rPr lang="en-US" sz="2436" b="true">
                  <a:solidFill>
                    <a:srgbClr val="E0D6DE"/>
                  </a:solidFill>
                  <a:latin typeface="Arimo Bold"/>
                  <a:ea typeface="Arimo Bold"/>
                  <a:cs typeface="Arimo Bold"/>
                  <a:sym typeface="Arimo Bold"/>
                </a:rPr>
                <a:t>Survey 2: XGBoost in Stock Price Prediction</a:t>
              </a:r>
            </a:p>
          </p:txBody>
        </p:sp>
      </p:grpSp>
      <p:grpSp>
        <p:nvGrpSpPr>
          <p:cNvPr name="Group 28" id="28"/>
          <p:cNvGrpSpPr/>
          <p:nvPr/>
        </p:nvGrpSpPr>
        <p:grpSpPr>
          <a:xfrm rot="0">
            <a:off x="6724501" y="3147270"/>
            <a:ext cx="4839146" cy="947141"/>
            <a:chOff x="0" y="0"/>
            <a:chExt cx="6452195" cy="1262855"/>
          </a:xfrm>
        </p:grpSpPr>
        <p:sp>
          <p:nvSpPr>
            <p:cNvPr name="Freeform 29" id="29"/>
            <p:cNvSpPr/>
            <p:nvPr/>
          </p:nvSpPr>
          <p:spPr>
            <a:xfrm flipH="false" flipV="false" rot="0">
              <a:off x="0" y="0"/>
              <a:ext cx="6452195" cy="1262855"/>
            </a:xfrm>
            <a:custGeom>
              <a:avLst/>
              <a:gdLst/>
              <a:ahLst/>
              <a:cxnLst/>
              <a:rect r="r" b="b" t="t" l="l"/>
              <a:pathLst>
                <a:path h="1262855" w="6452195">
                  <a:moveTo>
                    <a:pt x="0" y="0"/>
                  </a:moveTo>
                  <a:lnTo>
                    <a:pt x="6452195" y="0"/>
                  </a:lnTo>
                  <a:lnTo>
                    <a:pt x="6452195" y="1262855"/>
                  </a:lnTo>
                  <a:lnTo>
                    <a:pt x="0" y="1262855"/>
                  </a:lnTo>
                  <a:close/>
                </a:path>
              </a:pathLst>
            </a:custGeom>
            <a:solidFill>
              <a:srgbClr val="000000">
                <a:alpha val="0"/>
              </a:srgbClr>
            </a:solidFill>
          </p:spPr>
        </p:sp>
        <p:sp>
          <p:nvSpPr>
            <p:cNvPr name="TextBox 30" id="30"/>
            <p:cNvSpPr txBox="true"/>
            <p:nvPr/>
          </p:nvSpPr>
          <p:spPr>
            <a:xfrm>
              <a:off x="0" y="-95250"/>
              <a:ext cx="6452195" cy="1358105"/>
            </a:xfrm>
            <a:prstGeom prst="rect">
              <a:avLst/>
            </a:prstGeom>
          </p:spPr>
          <p:txBody>
            <a:bodyPr anchor="t" rtlCol="false" tIns="0" lIns="0" bIns="0" rIns="0"/>
            <a:lstStyle/>
            <a:p>
              <a:pPr algn="l" marL="486898" indent="-121725" lvl="3">
                <a:lnSpc>
                  <a:spcPts val="3125"/>
                </a:lnSpc>
                <a:buFont typeface="Arial"/>
                <a:buChar char="￭"/>
              </a:pPr>
              <a:r>
                <a:rPr lang="en-US" b="true" sz="1937">
                  <a:solidFill>
                    <a:srgbClr val="E0D6DE"/>
                  </a:solidFill>
                  <a:latin typeface="Arimo Bold"/>
                  <a:ea typeface="Arimo Bold"/>
                  <a:cs typeface="Arimo Bold"/>
                  <a:sym typeface="Arimo Bold"/>
                </a:rPr>
                <a:t>Authors:</a:t>
              </a:r>
              <a:r>
                <a:rPr lang="en-US" sz="1937">
                  <a:solidFill>
                    <a:srgbClr val="E0D6DE"/>
                  </a:solidFill>
                  <a:latin typeface="Arimo"/>
                  <a:ea typeface="Arimo"/>
                  <a:cs typeface="Arimo"/>
                  <a:sym typeface="Arimo"/>
                </a:rPr>
                <a:t> Henrique B.M., Sobreiro V.A., Kimura H.</a:t>
              </a:r>
            </a:p>
          </p:txBody>
        </p:sp>
      </p:grpSp>
      <p:grpSp>
        <p:nvGrpSpPr>
          <p:cNvPr name="Group 31" id="31"/>
          <p:cNvGrpSpPr/>
          <p:nvPr/>
        </p:nvGrpSpPr>
        <p:grpSpPr>
          <a:xfrm rot="0">
            <a:off x="6724501" y="4039493"/>
            <a:ext cx="4839146" cy="1349275"/>
            <a:chOff x="0" y="0"/>
            <a:chExt cx="6452195" cy="1799034"/>
          </a:xfrm>
        </p:grpSpPr>
        <p:sp>
          <p:nvSpPr>
            <p:cNvPr name="Freeform 32" id="32"/>
            <p:cNvSpPr/>
            <p:nvPr/>
          </p:nvSpPr>
          <p:spPr>
            <a:xfrm flipH="false" flipV="false" rot="0">
              <a:off x="0" y="0"/>
              <a:ext cx="6452195" cy="1799034"/>
            </a:xfrm>
            <a:custGeom>
              <a:avLst/>
              <a:gdLst/>
              <a:ahLst/>
              <a:cxnLst/>
              <a:rect r="r" b="b" t="t" l="l"/>
              <a:pathLst>
                <a:path h="1799034" w="6452195">
                  <a:moveTo>
                    <a:pt x="0" y="0"/>
                  </a:moveTo>
                  <a:lnTo>
                    <a:pt x="6452195" y="0"/>
                  </a:lnTo>
                  <a:lnTo>
                    <a:pt x="6452195" y="1799034"/>
                  </a:lnTo>
                  <a:lnTo>
                    <a:pt x="0" y="1799034"/>
                  </a:lnTo>
                  <a:close/>
                </a:path>
              </a:pathLst>
            </a:custGeom>
            <a:solidFill>
              <a:srgbClr val="000000">
                <a:alpha val="0"/>
              </a:srgbClr>
            </a:solidFill>
          </p:spPr>
        </p:sp>
        <p:sp>
          <p:nvSpPr>
            <p:cNvPr name="TextBox 33" id="33"/>
            <p:cNvSpPr txBox="true"/>
            <p:nvPr/>
          </p:nvSpPr>
          <p:spPr>
            <a:xfrm>
              <a:off x="0" y="-95250"/>
              <a:ext cx="6452195" cy="1894284"/>
            </a:xfrm>
            <a:prstGeom prst="rect">
              <a:avLst/>
            </a:prstGeom>
          </p:spPr>
          <p:txBody>
            <a:bodyPr anchor="t" rtlCol="false" tIns="0" lIns="0" bIns="0" rIns="0"/>
            <a:lstStyle/>
            <a:p>
              <a:pPr algn="l" marL="486898" indent="-121725" lvl="3">
                <a:lnSpc>
                  <a:spcPts val="3125"/>
                </a:lnSpc>
                <a:buFont typeface="Arial"/>
                <a:buChar char="￭"/>
              </a:pPr>
              <a:r>
                <a:rPr lang="en-US" b="true" sz="1937">
                  <a:solidFill>
                    <a:srgbClr val="E0D6DE"/>
                  </a:solidFill>
                  <a:latin typeface="Arimo Bold"/>
                  <a:ea typeface="Arimo Bold"/>
                  <a:cs typeface="Arimo Bold"/>
                  <a:sym typeface="Arimo Bold"/>
                </a:rPr>
                <a:t>Title:</a:t>
              </a:r>
              <a:r>
                <a:rPr lang="en-US" sz="1937">
                  <a:solidFill>
                    <a:srgbClr val="E0D6DE"/>
                  </a:solidFill>
                  <a:latin typeface="Arimo"/>
                  <a:ea typeface="Arimo"/>
                  <a:cs typeface="Arimo"/>
                  <a:sym typeface="Arimo"/>
                </a:rPr>
                <a:t> "Stock Price Prediction Using Support Vector Regression on Daily and Up to the Minute Prices"</a:t>
              </a:r>
            </a:p>
          </p:txBody>
        </p:sp>
      </p:grpSp>
      <p:grpSp>
        <p:nvGrpSpPr>
          <p:cNvPr name="Group 34" id="34"/>
          <p:cNvGrpSpPr/>
          <p:nvPr/>
        </p:nvGrpSpPr>
        <p:grpSpPr>
          <a:xfrm rot="0">
            <a:off x="6724501" y="5333850"/>
            <a:ext cx="4839146" cy="3359945"/>
            <a:chOff x="0" y="0"/>
            <a:chExt cx="6452195" cy="4479926"/>
          </a:xfrm>
        </p:grpSpPr>
        <p:sp>
          <p:nvSpPr>
            <p:cNvPr name="Freeform 35" id="35"/>
            <p:cNvSpPr/>
            <p:nvPr/>
          </p:nvSpPr>
          <p:spPr>
            <a:xfrm flipH="false" flipV="false" rot="0">
              <a:off x="0" y="0"/>
              <a:ext cx="6452195" cy="4479926"/>
            </a:xfrm>
            <a:custGeom>
              <a:avLst/>
              <a:gdLst/>
              <a:ahLst/>
              <a:cxnLst/>
              <a:rect r="r" b="b" t="t" l="l"/>
              <a:pathLst>
                <a:path h="4479926" w="6452195">
                  <a:moveTo>
                    <a:pt x="0" y="0"/>
                  </a:moveTo>
                  <a:lnTo>
                    <a:pt x="6452195" y="0"/>
                  </a:lnTo>
                  <a:lnTo>
                    <a:pt x="6452195" y="4479926"/>
                  </a:lnTo>
                  <a:lnTo>
                    <a:pt x="0" y="4479926"/>
                  </a:lnTo>
                  <a:close/>
                </a:path>
              </a:pathLst>
            </a:custGeom>
            <a:solidFill>
              <a:srgbClr val="000000">
                <a:alpha val="0"/>
              </a:srgbClr>
            </a:solidFill>
          </p:spPr>
        </p:sp>
        <p:sp>
          <p:nvSpPr>
            <p:cNvPr name="TextBox 36" id="36"/>
            <p:cNvSpPr txBox="true"/>
            <p:nvPr/>
          </p:nvSpPr>
          <p:spPr>
            <a:xfrm>
              <a:off x="0" y="-95250"/>
              <a:ext cx="6452195" cy="4575176"/>
            </a:xfrm>
            <a:prstGeom prst="rect">
              <a:avLst/>
            </a:prstGeom>
          </p:spPr>
          <p:txBody>
            <a:bodyPr anchor="t" rtlCol="false" tIns="0" lIns="0" bIns="0" rIns="0"/>
            <a:lstStyle/>
            <a:p>
              <a:pPr algn="l" marL="486898" indent="-121725" lvl="3">
                <a:lnSpc>
                  <a:spcPts val="3125"/>
                </a:lnSpc>
                <a:buFont typeface="Arial"/>
                <a:buChar char="￭"/>
              </a:pPr>
              <a:r>
                <a:rPr lang="en-US" b="true" sz="1937">
                  <a:solidFill>
                    <a:srgbClr val="E0D6DE"/>
                  </a:solidFill>
                  <a:latin typeface="Arimo Bold"/>
                  <a:ea typeface="Arimo Bold"/>
                  <a:cs typeface="Arimo Bold"/>
                  <a:sym typeface="Arimo Bold"/>
                </a:rPr>
                <a:t>Key Findings:</a:t>
              </a:r>
              <a:r>
                <a:rPr lang="en-US" sz="1937">
                  <a:solidFill>
                    <a:srgbClr val="E0D6DE"/>
                  </a:solidFill>
                  <a:latin typeface="Arimo"/>
                  <a:ea typeface="Arimo"/>
                  <a:cs typeface="Arimo"/>
                  <a:sym typeface="Arimo"/>
                </a:rPr>
                <a:t> XGBoost has shown significant improvements in financial market predictions. The study concluded that while XGBoost works well for structured financial data, it struggles with sudden market fluctuations caused by external events.</a:t>
              </a:r>
            </a:p>
          </p:txBody>
        </p:sp>
      </p:grpSp>
      <p:grpSp>
        <p:nvGrpSpPr>
          <p:cNvPr name="Group 37" id="37"/>
          <p:cNvGrpSpPr/>
          <p:nvPr/>
        </p:nvGrpSpPr>
        <p:grpSpPr>
          <a:xfrm rot="0">
            <a:off x="12066389" y="2102198"/>
            <a:ext cx="5341906" cy="7245096"/>
            <a:chOff x="0" y="0"/>
            <a:chExt cx="7122541" cy="9660128"/>
          </a:xfrm>
        </p:grpSpPr>
        <p:sp>
          <p:nvSpPr>
            <p:cNvPr name="Freeform 38" id="38"/>
            <p:cNvSpPr/>
            <p:nvPr/>
          </p:nvSpPr>
          <p:spPr>
            <a:xfrm flipH="false" flipV="false" rot="0">
              <a:off x="0" y="0"/>
              <a:ext cx="7122541" cy="9660128"/>
            </a:xfrm>
            <a:custGeom>
              <a:avLst/>
              <a:gdLst/>
              <a:ahLst/>
              <a:cxnLst/>
              <a:rect r="r" b="b" t="t" l="l"/>
              <a:pathLst>
                <a:path h="9660128" w="7122541">
                  <a:moveTo>
                    <a:pt x="0" y="50292"/>
                  </a:moveTo>
                  <a:cubicBezTo>
                    <a:pt x="0" y="22479"/>
                    <a:pt x="22479" y="0"/>
                    <a:pt x="50292" y="0"/>
                  </a:cubicBezTo>
                  <a:lnTo>
                    <a:pt x="7072249" y="0"/>
                  </a:lnTo>
                  <a:cubicBezTo>
                    <a:pt x="7100062" y="0"/>
                    <a:pt x="7122541" y="22479"/>
                    <a:pt x="7122541" y="50292"/>
                  </a:cubicBezTo>
                  <a:lnTo>
                    <a:pt x="7122541" y="9609836"/>
                  </a:lnTo>
                  <a:cubicBezTo>
                    <a:pt x="7122541" y="9637649"/>
                    <a:pt x="7100062" y="9660128"/>
                    <a:pt x="7072249" y="9660128"/>
                  </a:cubicBezTo>
                  <a:lnTo>
                    <a:pt x="50292" y="9660128"/>
                  </a:lnTo>
                  <a:cubicBezTo>
                    <a:pt x="22479" y="9660128"/>
                    <a:pt x="0" y="9637649"/>
                    <a:pt x="0" y="9609836"/>
                  </a:cubicBezTo>
                  <a:close/>
                </a:path>
              </a:pathLst>
            </a:custGeom>
            <a:solidFill>
              <a:srgbClr val="26262B"/>
            </a:solidFill>
          </p:spPr>
        </p:sp>
      </p:grpSp>
      <p:grpSp>
        <p:nvGrpSpPr>
          <p:cNvPr name="Group 39" id="39"/>
          <p:cNvGrpSpPr/>
          <p:nvPr/>
        </p:nvGrpSpPr>
        <p:grpSpPr>
          <a:xfrm rot="0">
            <a:off x="12317760" y="2324994"/>
            <a:ext cx="4839146" cy="814386"/>
            <a:chOff x="0" y="0"/>
            <a:chExt cx="6452195" cy="1085849"/>
          </a:xfrm>
        </p:grpSpPr>
        <p:sp>
          <p:nvSpPr>
            <p:cNvPr name="Freeform 40" id="40"/>
            <p:cNvSpPr/>
            <p:nvPr/>
          </p:nvSpPr>
          <p:spPr>
            <a:xfrm flipH="false" flipV="false" rot="0">
              <a:off x="0" y="0"/>
              <a:ext cx="6452195" cy="1085849"/>
            </a:xfrm>
            <a:custGeom>
              <a:avLst/>
              <a:gdLst/>
              <a:ahLst/>
              <a:cxnLst/>
              <a:rect r="r" b="b" t="t" l="l"/>
              <a:pathLst>
                <a:path h="1085849" w="6452195">
                  <a:moveTo>
                    <a:pt x="0" y="0"/>
                  </a:moveTo>
                  <a:lnTo>
                    <a:pt x="6452195" y="0"/>
                  </a:lnTo>
                  <a:lnTo>
                    <a:pt x="6452195" y="1085849"/>
                  </a:lnTo>
                  <a:lnTo>
                    <a:pt x="0" y="1085849"/>
                  </a:lnTo>
                  <a:close/>
                </a:path>
              </a:pathLst>
            </a:custGeom>
            <a:solidFill>
              <a:srgbClr val="000000">
                <a:alpha val="0"/>
              </a:srgbClr>
            </a:solidFill>
          </p:spPr>
        </p:sp>
        <p:sp>
          <p:nvSpPr>
            <p:cNvPr name="TextBox 41" id="41"/>
            <p:cNvSpPr txBox="true"/>
            <p:nvPr/>
          </p:nvSpPr>
          <p:spPr>
            <a:xfrm>
              <a:off x="0" y="-19050"/>
              <a:ext cx="6452195" cy="1104899"/>
            </a:xfrm>
            <a:prstGeom prst="rect">
              <a:avLst/>
            </a:prstGeom>
          </p:spPr>
          <p:txBody>
            <a:bodyPr anchor="t" rtlCol="false" tIns="0" lIns="0" bIns="0" rIns="0"/>
            <a:lstStyle/>
            <a:p>
              <a:pPr algn="l">
                <a:lnSpc>
                  <a:spcPts val="3062"/>
                </a:lnSpc>
              </a:pPr>
              <a:r>
                <a:rPr lang="en-US" sz="2436" b="true">
                  <a:solidFill>
                    <a:srgbClr val="E0D6DE"/>
                  </a:solidFill>
                  <a:latin typeface="Arimo Bold"/>
                  <a:ea typeface="Arimo Bold"/>
                  <a:cs typeface="Arimo Bold"/>
                  <a:sym typeface="Arimo Bold"/>
                </a:rPr>
                <a:t>Survey 3: Sentiment Analysis for Market Prediction</a:t>
              </a:r>
            </a:p>
          </p:txBody>
        </p:sp>
      </p:grpSp>
      <p:grpSp>
        <p:nvGrpSpPr>
          <p:cNvPr name="Group 42" id="42"/>
          <p:cNvGrpSpPr/>
          <p:nvPr/>
        </p:nvGrpSpPr>
        <p:grpSpPr>
          <a:xfrm rot="0">
            <a:off x="12317760" y="3147268"/>
            <a:ext cx="4839146" cy="545010"/>
            <a:chOff x="0" y="0"/>
            <a:chExt cx="6452195" cy="726679"/>
          </a:xfrm>
        </p:grpSpPr>
        <p:sp>
          <p:nvSpPr>
            <p:cNvPr name="Freeform 43" id="43"/>
            <p:cNvSpPr/>
            <p:nvPr/>
          </p:nvSpPr>
          <p:spPr>
            <a:xfrm flipH="false" flipV="false" rot="0">
              <a:off x="0" y="0"/>
              <a:ext cx="6452195" cy="726679"/>
            </a:xfrm>
            <a:custGeom>
              <a:avLst/>
              <a:gdLst/>
              <a:ahLst/>
              <a:cxnLst/>
              <a:rect r="r" b="b" t="t" l="l"/>
              <a:pathLst>
                <a:path h="726679" w="6452195">
                  <a:moveTo>
                    <a:pt x="0" y="0"/>
                  </a:moveTo>
                  <a:lnTo>
                    <a:pt x="6452195" y="0"/>
                  </a:lnTo>
                  <a:lnTo>
                    <a:pt x="6452195" y="726679"/>
                  </a:lnTo>
                  <a:lnTo>
                    <a:pt x="0" y="726679"/>
                  </a:lnTo>
                  <a:close/>
                </a:path>
              </a:pathLst>
            </a:custGeom>
            <a:solidFill>
              <a:srgbClr val="000000">
                <a:alpha val="0"/>
              </a:srgbClr>
            </a:solidFill>
          </p:spPr>
        </p:sp>
        <p:sp>
          <p:nvSpPr>
            <p:cNvPr name="TextBox 44" id="44"/>
            <p:cNvSpPr txBox="true"/>
            <p:nvPr/>
          </p:nvSpPr>
          <p:spPr>
            <a:xfrm>
              <a:off x="0" y="-95250"/>
              <a:ext cx="6452195" cy="821929"/>
            </a:xfrm>
            <a:prstGeom prst="rect">
              <a:avLst/>
            </a:prstGeom>
          </p:spPr>
          <p:txBody>
            <a:bodyPr anchor="t" rtlCol="false" tIns="0" lIns="0" bIns="0" rIns="0"/>
            <a:lstStyle/>
            <a:p>
              <a:pPr algn="l" marL="486898" indent="-121725" lvl="3">
                <a:lnSpc>
                  <a:spcPts val="3125"/>
                </a:lnSpc>
                <a:buFont typeface="Arial"/>
                <a:buChar char="￭"/>
              </a:pPr>
              <a:r>
                <a:rPr lang="en-US" b="true" sz="1937">
                  <a:solidFill>
                    <a:srgbClr val="E0D6DE"/>
                  </a:solidFill>
                  <a:latin typeface="Arimo Bold"/>
                  <a:ea typeface="Arimo Bold"/>
                  <a:cs typeface="Arimo Bold"/>
                  <a:sym typeface="Arimo Bold"/>
                </a:rPr>
                <a:t>Authors:</a:t>
              </a:r>
              <a:r>
                <a:rPr lang="en-US" sz="1937">
                  <a:solidFill>
                    <a:srgbClr val="E0D6DE"/>
                  </a:solidFill>
                  <a:latin typeface="Arimo"/>
                  <a:ea typeface="Arimo"/>
                  <a:cs typeface="Arimo"/>
                  <a:sym typeface="Arimo"/>
                </a:rPr>
                <a:t> Bollen J., Mao H., Zeng X.</a:t>
              </a:r>
            </a:p>
          </p:txBody>
        </p:sp>
      </p:grpSp>
      <p:grpSp>
        <p:nvGrpSpPr>
          <p:cNvPr name="Group 45" id="45"/>
          <p:cNvGrpSpPr/>
          <p:nvPr/>
        </p:nvGrpSpPr>
        <p:grpSpPr>
          <a:xfrm rot="0">
            <a:off x="12317760" y="3637361"/>
            <a:ext cx="4839146" cy="947141"/>
            <a:chOff x="0" y="0"/>
            <a:chExt cx="6452195" cy="1262855"/>
          </a:xfrm>
        </p:grpSpPr>
        <p:sp>
          <p:nvSpPr>
            <p:cNvPr name="Freeform 46" id="46"/>
            <p:cNvSpPr/>
            <p:nvPr/>
          </p:nvSpPr>
          <p:spPr>
            <a:xfrm flipH="false" flipV="false" rot="0">
              <a:off x="0" y="0"/>
              <a:ext cx="6452195" cy="1262855"/>
            </a:xfrm>
            <a:custGeom>
              <a:avLst/>
              <a:gdLst/>
              <a:ahLst/>
              <a:cxnLst/>
              <a:rect r="r" b="b" t="t" l="l"/>
              <a:pathLst>
                <a:path h="1262855" w="6452195">
                  <a:moveTo>
                    <a:pt x="0" y="0"/>
                  </a:moveTo>
                  <a:lnTo>
                    <a:pt x="6452195" y="0"/>
                  </a:lnTo>
                  <a:lnTo>
                    <a:pt x="6452195" y="1262855"/>
                  </a:lnTo>
                  <a:lnTo>
                    <a:pt x="0" y="1262855"/>
                  </a:lnTo>
                  <a:close/>
                </a:path>
              </a:pathLst>
            </a:custGeom>
            <a:solidFill>
              <a:srgbClr val="000000">
                <a:alpha val="0"/>
              </a:srgbClr>
            </a:solidFill>
          </p:spPr>
        </p:sp>
        <p:sp>
          <p:nvSpPr>
            <p:cNvPr name="TextBox 47" id="47"/>
            <p:cNvSpPr txBox="true"/>
            <p:nvPr/>
          </p:nvSpPr>
          <p:spPr>
            <a:xfrm>
              <a:off x="0" y="-95250"/>
              <a:ext cx="6452195" cy="1358105"/>
            </a:xfrm>
            <a:prstGeom prst="rect">
              <a:avLst/>
            </a:prstGeom>
          </p:spPr>
          <p:txBody>
            <a:bodyPr anchor="t" rtlCol="false" tIns="0" lIns="0" bIns="0" rIns="0"/>
            <a:lstStyle/>
            <a:p>
              <a:pPr algn="l" marL="486898" indent="-121725" lvl="3">
                <a:lnSpc>
                  <a:spcPts val="3125"/>
                </a:lnSpc>
                <a:buFont typeface="Arial"/>
                <a:buChar char="￭"/>
              </a:pPr>
              <a:r>
                <a:rPr lang="en-US" b="true" sz="1937">
                  <a:solidFill>
                    <a:srgbClr val="E0D6DE"/>
                  </a:solidFill>
                  <a:latin typeface="Arimo Bold"/>
                  <a:ea typeface="Arimo Bold"/>
                  <a:cs typeface="Arimo Bold"/>
                  <a:sym typeface="Arimo Bold"/>
                </a:rPr>
                <a:t>Title:</a:t>
              </a:r>
              <a:r>
                <a:rPr lang="en-US" sz="1937">
                  <a:solidFill>
                    <a:srgbClr val="E0D6DE"/>
                  </a:solidFill>
                  <a:latin typeface="Arimo"/>
                  <a:ea typeface="Arimo"/>
                  <a:cs typeface="Arimo"/>
                  <a:sym typeface="Arimo"/>
                </a:rPr>
                <a:t> "Twitter Mood Predicts the Stock Market"</a:t>
              </a:r>
            </a:p>
          </p:txBody>
        </p:sp>
      </p:grpSp>
      <p:grpSp>
        <p:nvGrpSpPr>
          <p:cNvPr name="Group 48" id="48"/>
          <p:cNvGrpSpPr/>
          <p:nvPr/>
        </p:nvGrpSpPr>
        <p:grpSpPr>
          <a:xfrm rot="0">
            <a:off x="12317760" y="4529585"/>
            <a:ext cx="4839146" cy="2957809"/>
            <a:chOff x="0" y="0"/>
            <a:chExt cx="6452195" cy="3943746"/>
          </a:xfrm>
        </p:grpSpPr>
        <p:sp>
          <p:nvSpPr>
            <p:cNvPr name="Freeform 49" id="49"/>
            <p:cNvSpPr/>
            <p:nvPr/>
          </p:nvSpPr>
          <p:spPr>
            <a:xfrm flipH="false" flipV="false" rot="0">
              <a:off x="0" y="0"/>
              <a:ext cx="6452195" cy="3943746"/>
            </a:xfrm>
            <a:custGeom>
              <a:avLst/>
              <a:gdLst/>
              <a:ahLst/>
              <a:cxnLst/>
              <a:rect r="r" b="b" t="t" l="l"/>
              <a:pathLst>
                <a:path h="3943746" w="6452195">
                  <a:moveTo>
                    <a:pt x="0" y="0"/>
                  </a:moveTo>
                  <a:lnTo>
                    <a:pt x="6452195" y="0"/>
                  </a:lnTo>
                  <a:lnTo>
                    <a:pt x="6452195" y="3943746"/>
                  </a:lnTo>
                  <a:lnTo>
                    <a:pt x="0" y="3943746"/>
                  </a:lnTo>
                  <a:close/>
                </a:path>
              </a:pathLst>
            </a:custGeom>
            <a:solidFill>
              <a:srgbClr val="000000">
                <a:alpha val="0"/>
              </a:srgbClr>
            </a:solidFill>
          </p:spPr>
        </p:sp>
        <p:sp>
          <p:nvSpPr>
            <p:cNvPr name="TextBox 50" id="50"/>
            <p:cNvSpPr txBox="true"/>
            <p:nvPr/>
          </p:nvSpPr>
          <p:spPr>
            <a:xfrm>
              <a:off x="0" y="-95250"/>
              <a:ext cx="6452195" cy="4038996"/>
            </a:xfrm>
            <a:prstGeom prst="rect">
              <a:avLst/>
            </a:prstGeom>
          </p:spPr>
          <p:txBody>
            <a:bodyPr anchor="t" rtlCol="false" tIns="0" lIns="0" bIns="0" rIns="0"/>
            <a:lstStyle/>
            <a:p>
              <a:pPr algn="l" marL="486898" indent="-121725" lvl="3">
                <a:lnSpc>
                  <a:spcPts val="3125"/>
                </a:lnSpc>
                <a:buFont typeface="Arial"/>
                <a:buChar char="￭"/>
              </a:pPr>
              <a:r>
                <a:rPr lang="en-US" b="true" sz="1937">
                  <a:solidFill>
                    <a:srgbClr val="E0D6DE"/>
                  </a:solidFill>
                  <a:latin typeface="Arimo Bold"/>
                  <a:ea typeface="Arimo Bold"/>
                  <a:cs typeface="Arimo Bold"/>
                  <a:sym typeface="Arimo Bold"/>
                </a:rPr>
                <a:t>Key Findings:</a:t>
              </a:r>
              <a:r>
                <a:rPr lang="en-US" sz="1937">
                  <a:solidFill>
                    <a:srgbClr val="E0D6DE"/>
                  </a:solidFill>
                  <a:latin typeface="Arimo"/>
                  <a:ea typeface="Arimo"/>
                  <a:cs typeface="Arimo"/>
                  <a:sym typeface="Arimo"/>
                </a:rPr>
                <a:t> This research demonstrated that sentiment analysis of Twitter data can enhance AI-based stock movement predictions. However, challenges include filtering noise and ensuring real-time updates for accurate results.</a:t>
              </a:r>
            </a:p>
          </p:txBody>
        </p:sp>
      </p:grpSp>
      <p:sp>
        <p:nvSpPr>
          <p:cNvPr name="TextBox 51" id="51"/>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grpSp>
        <p:nvGrpSpPr>
          <p:cNvPr name="Group 8" id="8"/>
          <p:cNvGrpSpPr/>
          <p:nvPr/>
        </p:nvGrpSpPr>
        <p:grpSpPr>
          <a:xfrm rot="0">
            <a:off x="7744420" y="828823"/>
            <a:ext cx="6332041" cy="862905"/>
            <a:chOff x="0" y="0"/>
            <a:chExt cx="8442721" cy="1150540"/>
          </a:xfrm>
        </p:grpSpPr>
        <p:sp>
          <p:nvSpPr>
            <p:cNvPr name="Freeform 9" id="9"/>
            <p:cNvSpPr/>
            <p:nvPr/>
          </p:nvSpPr>
          <p:spPr>
            <a:xfrm flipH="false" flipV="false" rot="0">
              <a:off x="0" y="0"/>
              <a:ext cx="8442721" cy="1150540"/>
            </a:xfrm>
            <a:custGeom>
              <a:avLst/>
              <a:gdLst/>
              <a:ahLst/>
              <a:cxnLst/>
              <a:rect r="r" b="b" t="t" l="l"/>
              <a:pathLst>
                <a:path h="1150540" w="8442721">
                  <a:moveTo>
                    <a:pt x="0" y="0"/>
                  </a:moveTo>
                  <a:lnTo>
                    <a:pt x="8442721" y="0"/>
                  </a:lnTo>
                  <a:lnTo>
                    <a:pt x="8442721" y="1150540"/>
                  </a:lnTo>
                  <a:lnTo>
                    <a:pt x="0" y="1150540"/>
                  </a:lnTo>
                  <a:close/>
                </a:path>
              </a:pathLst>
            </a:custGeom>
            <a:solidFill>
              <a:srgbClr val="000000">
                <a:alpha val="0"/>
              </a:srgbClr>
            </a:solidFill>
          </p:spPr>
        </p:sp>
        <p:sp>
          <p:nvSpPr>
            <p:cNvPr name="TextBox 10" id="10"/>
            <p:cNvSpPr txBox="true"/>
            <p:nvPr/>
          </p:nvSpPr>
          <p:spPr>
            <a:xfrm>
              <a:off x="0" y="-47625"/>
              <a:ext cx="8442721" cy="1198165"/>
            </a:xfrm>
            <a:prstGeom prst="rect">
              <a:avLst/>
            </a:prstGeom>
          </p:spPr>
          <p:txBody>
            <a:bodyPr anchor="t" rtlCol="false" tIns="0" lIns="0" bIns="0" rIns="0"/>
            <a:lstStyle/>
            <a:p>
              <a:pPr algn="l">
                <a:lnSpc>
                  <a:spcPts val="6187"/>
                </a:lnSpc>
              </a:pPr>
              <a:r>
                <a:rPr lang="en-US" sz="4937">
                  <a:solidFill>
                    <a:srgbClr val="97B8FF"/>
                  </a:solidFill>
                  <a:latin typeface="Arimo"/>
                  <a:ea typeface="Arimo"/>
                  <a:cs typeface="Arimo"/>
                  <a:sym typeface="Arimo"/>
                </a:rPr>
                <a:t>Gaps Identified</a:t>
              </a:r>
            </a:p>
          </p:txBody>
        </p:sp>
      </p:grpSp>
      <p:grpSp>
        <p:nvGrpSpPr>
          <p:cNvPr name="Group 11" id="11"/>
          <p:cNvGrpSpPr/>
          <p:nvPr/>
        </p:nvGrpSpPr>
        <p:grpSpPr>
          <a:xfrm rot="0">
            <a:off x="8109942" y="2071539"/>
            <a:ext cx="28575" cy="7315200"/>
            <a:chOff x="0" y="0"/>
            <a:chExt cx="38100" cy="9753600"/>
          </a:xfrm>
        </p:grpSpPr>
        <p:sp>
          <p:nvSpPr>
            <p:cNvPr name="Freeform 12" id="12"/>
            <p:cNvSpPr/>
            <p:nvPr/>
          </p:nvSpPr>
          <p:spPr>
            <a:xfrm flipH="false" flipV="false" rot="0">
              <a:off x="0" y="0"/>
              <a:ext cx="38100" cy="9753600"/>
            </a:xfrm>
            <a:custGeom>
              <a:avLst/>
              <a:gdLst/>
              <a:ahLst/>
              <a:cxnLst/>
              <a:rect r="r" b="b" t="t" l="l"/>
              <a:pathLst>
                <a:path h="9753600" w="38100">
                  <a:moveTo>
                    <a:pt x="0" y="19050"/>
                  </a:moveTo>
                  <a:cubicBezTo>
                    <a:pt x="0" y="8509"/>
                    <a:pt x="8509" y="0"/>
                    <a:pt x="19050" y="0"/>
                  </a:cubicBezTo>
                  <a:cubicBezTo>
                    <a:pt x="29591" y="0"/>
                    <a:pt x="38100" y="8509"/>
                    <a:pt x="38100" y="19050"/>
                  </a:cubicBezTo>
                  <a:lnTo>
                    <a:pt x="38100" y="9734550"/>
                  </a:lnTo>
                  <a:cubicBezTo>
                    <a:pt x="38100" y="9745091"/>
                    <a:pt x="29591" y="9753600"/>
                    <a:pt x="19050" y="9753600"/>
                  </a:cubicBezTo>
                  <a:cubicBezTo>
                    <a:pt x="8509" y="9753600"/>
                    <a:pt x="0" y="9745091"/>
                    <a:pt x="0" y="9734550"/>
                  </a:cubicBezTo>
                  <a:close/>
                </a:path>
              </a:pathLst>
            </a:custGeom>
            <a:solidFill>
              <a:srgbClr val="3F3F44"/>
            </a:solidFill>
          </p:spPr>
        </p:sp>
      </p:grpSp>
      <p:grpSp>
        <p:nvGrpSpPr>
          <p:cNvPr name="Group 13" id="13"/>
          <p:cNvGrpSpPr/>
          <p:nvPr/>
        </p:nvGrpSpPr>
        <p:grpSpPr>
          <a:xfrm rot="0">
            <a:off x="8380586" y="2626965"/>
            <a:ext cx="886397" cy="28575"/>
            <a:chOff x="0" y="0"/>
            <a:chExt cx="1181863" cy="38100"/>
          </a:xfrm>
        </p:grpSpPr>
        <p:sp>
          <p:nvSpPr>
            <p:cNvPr name="Freeform 14" id="14"/>
            <p:cNvSpPr/>
            <p:nvPr/>
          </p:nvSpPr>
          <p:spPr>
            <a:xfrm flipH="false" flipV="false" rot="0">
              <a:off x="0" y="0"/>
              <a:ext cx="1181862" cy="38100"/>
            </a:xfrm>
            <a:custGeom>
              <a:avLst/>
              <a:gdLst/>
              <a:ahLst/>
              <a:cxnLst/>
              <a:rect r="r" b="b" t="t" l="l"/>
              <a:pathLst>
                <a:path h="38100" w="1181862">
                  <a:moveTo>
                    <a:pt x="0" y="19050"/>
                  </a:moveTo>
                  <a:cubicBezTo>
                    <a:pt x="0" y="8509"/>
                    <a:pt x="8509" y="0"/>
                    <a:pt x="19050" y="0"/>
                  </a:cubicBezTo>
                  <a:lnTo>
                    <a:pt x="1162812" y="0"/>
                  </a:lnTo>
                  <a:cubicBezTo>
                    <a:pt x="1173353" y="0"/>
                    <a:pt x="1181862" y="8509"/>
                    <a:pt x="1181862" y="19050"/>
                  </a:cubicBezTo>
                  <a:cubicBezTo>
                    <a:pt x="1181862" y="29591"/>
                    <a:pt x="1173353" y="38100"/>
                    <a:pt x="1162812" y="38100"/>
                  </a:cubicBezTo>
                  <a:lnTo>
                    <a:pt x="19050" y="38100"/>
                  </a:lnTo>
                  <a:cubicBezTo>
                    <a:pt x="8509" y="38100"/>
                    <a:pt x="0" y="29591"/>
                    <a:pt x="0" y="19050"/>
                  </a:cubicBezTo>
                  <a:close/>
                </a:path>
              </a:pathLst>
            </a:custGeom>
            <a:solidFill>
              <a:srgbClr val="3F3F44"/>
            </a:solidFill>
          </p:spPr>
        </p:sp>
      </p:grpSp>
      <p:grpSp>
        <p:nvGrpSpPr>
          <p:cNvPr name="Group 15" id="15"/>
          <p:cNvGrpSpPr/>
          <p:nvPr/>
        </p:nvGrpSpPr>
        <p:grpSpPr>
          <a:xfrm rot="0">
            <a:off x="7839299" y="2356396"/>
            <a:ext cx="569881" cy="569881"/>
            <a:chOff x="0" y="0"/>
            <a:chExt cx="759841" cy="759841"/>
          </a:xfrm>
        </p:grpSpPr>
        <p:sp>
          <p:nvSpPr>
            <p:cNvPr name="Freeform 16" id="16"/>
            <p:cNvSpPr/>
            <p:nvPr/>
          </p:nvSpPr>
          <p:spPr>
            <a:xfrm flipH="false" flipV="false" rot="0">
              <a:off x="0" y="0"/>
              <a:ext cx="759841" cy="759841"/>
            </a:xfrm>
            <a:custGeom>
              <a:avLst/>
              <a:gdLst/>
              <a:ahLst/>
              <a:cxnLst/>
              <a:rect r="r" b="b" t="t" l="l"/>
              <a:pathLst>
                <a:path h="759841" w="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26262B"/>
            </a:solidFill>
          </p:spPr>
        </p:sp>
      </p:grpSp>
      <p:grpSp>
        <p:nvGrpSpPr>
          <p:cNvPr name="Group 17" id="17"/>
          <p:cNvGrpSpPr/>
          <p:nvPr/>
        </p:nvGrpSpPr>
        <p:grpSpPr>
          <a:xfrm rot="0">
            <a:off x="8043787" y="2508498"/>
            <a:ext cx="160735" cy="322809"/>
            <a:chOff x="0" y="0"/>
            <a:chExt cx="214313" cy="430412"/>
          </a:xfrm>
        </p:grpSpPr>
        <p:sp>
          <p:nvSpPr>
            <p:cNvPr name="Freeform 18" id="18"/>
            <p:cNvSpPr/>
            <p:nvPr/>
          </p:nvSpPr>
          <p:spPr>
            <a:xfrm flipH="false" flipV="false" rot="0">
              <a:off x="0" y="0"/>
              <a:ext cx="214313" cy="430412"/>
            </a:xfrm>
            <a:custGeom>
              <a:avLst/>
              <a:gdLst/>
              <a:ahLst/>
              <a:cxnLst/>
              <a:rect r="r" b="b" t="t" l="l"/>
              <a:pathLst>
                <a:path h="430412" w="214313">
                  <a:moveTo>
                    <a:pt x="0" y="0"/>
                  </a:moveTo>
                  <a:lnTo>
                    <a:pt x="214313" y="0"/>
                  </a:lnTo>
                  <a:lnTo>
                    <a:pt x="214313" y="430412"/>
                  </a:lnTo>
                  <a:lnTo>
                    <a:pt x="0" y="430412"/>
                  </a:lnTo>
                  <a:close/>
                </a:path>
              </a:pathLst>
            </a:custGeom>
            <a:solidFill>
              <a:srgbClr val="000000">
                <a:alpha val="0"/>
              </a:srgbClr>
            </a:solidFill>
          </p:spPr>
        </p:sp>
        <p:sp>
          <p:nvSpPr>
            <p:cNvPr name="TextBox 19" id="19"/>
            <p:cNvSpPr txBox="true"/>
            <p:nvPr/>
          </p:nvSpPr>
          <p:spPr>
            <a:xfrm>
              <a:off x="0" y="38100"/>
              <a:ext cx="214313" cy="392312"/>
            </a:xfrm>
            <a:prstGeom prst="rect">
              <a:avLst/>
            </a:prstGeom>
          </p:spPr>
          <p:txBody>
            <a:bodyPr anchor="t" rtlCol="false" tIns="0" lIns="0" bIns="0" rIns="0"/>
            <a:lstStyle/>
            <a:p>
              <a:pPr algn="ctr">
                <a:lnSpc>
                  <a:spcPts val="2936"/>
                </a:lnSpc>
              </a:pPr>
              <a:r>
                <a:rPr lang="en-US" sz="2935">
                  <a:solidFill>
                    <a:srgbClr val="E0D6DE"/>
                  </a:solidFill>
                  <a:latin typeface="Arimo"/>
                  <a:ea typeface="Arimo"/>
                  <a:cs typeface="Arimo"/>
                  <a:sym typeface="Arimo"/>
                </a:rPr>
                <a:t>1</a:t>
              </a:r>
            </a:p>
          </p:txBody>
        </p:sp>
      </p:grpSp>
      <p:grpSp>
        <p:nvGrpSpPr>
          <p:cNvPr name="Group 20" id="20"/>
          <p:cNvGrpSpPr/>
          <p:nvPr/>
        </p:nvGrpSpPr>
        <p:grpSpPr>
          <a:xfrm rot="0">
            <a:off x="9517261" y="2296121"/>
            <a:ext cx="3166021" cy="424159"/>
            <a:chOff x="0" y="0"/>
            <a:chExt cx="4221361" cy="565546"/>
          </a:xfrm>
        </p:grpSpPr>
        <p:sp>
          <p:nvSpPr>
            <p:cNvPr name="Freeform 21" id="21"/>
            <p:cNvSpPr/>
            <p:nvPr/>
          </p:nvSpPr>
          <p:spPr>
            <a:xfrm flipH="false" flipV="false" rot="0">
              <a:off x="0" y="0"/>
              <a:ext cx="4221361" cy="565546"/>
            </a:xfrm>
            <a:custGeom>
              <a:avLst/>
              <a:gdLst/>
              <a:ahLst/>
              <a:cxnLst/>
              <a:rect r="r" b="b" t="t" l="l"/>
              <a:pathLst>
                <a:path h="565546" w="4221361">
                  <a:moveTo>
                    <a:pt x="0" y="0"/>
                  </a:moveTo>
                  <a:lnTo>
                    <a:pt x="4221361" y="0"/>
                  </a:lnTo>
                  <a:lnTo>
                    <a:pt x="4221361" y="565546"/>
                  </a:lnTo>
                  <a:lnTo>
                    <a:pt x="0" y="565546"/>
                  </a:lnTo>
                  <a:close/>
                </a:path>
              </a:pathLst>
            </a:custGeom>
            <a:solidFill>
              <a:srgbClr val="000000">
                <a:alpha val="0"/>
              </a:srgbClr>
            </a:solidFill>
          </p:spPr>
        </p:sp>
        <p:sp>
          <p:nvSpPr>
            <p:cNvPr name="TextBox 22" id="22"/>
            <p:cNvSpPr txBox="true"/>
            <p:nvPr/>
          </p:nvSpPr>
          <p:spPr>
            <a:xfrm>
              <a:off x="0" y="-19050"/>
              <a:ext cx="4221361" cy="584596"/>
            </a:xfrm>
            <a:prstGeom prst="rect">
              <a:avLst/>
            </a:prstGeom>
          </p:spPr>
          <p:txBody>
            <a:bodyPr anchor="t" rtlCol="false" tIns="0" lIns="0" bIns="0" rIns="0"/>
            <a:lstStyle/>
            <a:p>
              <a:pPr algn="l">
                <a:lnSpc>
                  <a:spcPts val="3062"/>
                </a:lnSpc>
              </a:pPr>
              <a:r>
                <a:rPr lang="en-US" sz="2436">
                  <a:solidFill>
                    <a:srgbClr val="E0D6DE"/>
                  </a:solidFill>
                  <a:latin typeface="Arimo"/>
                  <a:ea typeface="Arimo"/>
                  <a:cs typeface="Arimo"/>
                  <a:sym typeface="Arimo"/>
                </a:rPr>
                <a:t>Correlation Issues</a:t>
              </a:r>
            </a:p>
          </p:txBody>
        </p:sp>
      </p:grpSp>
      <p:grpSp>
        <p:nvGrpSpPr>
          <p:cNvPr name="Group 23" id="23"/>
          <p:cNvGrpSpPr/>
          <p:nvPr/>
        </p:nvGrpSpPr>
        <p:grpSpPr>
          <a:xfrm rot="0">
            <a:off x="9517261" y="2729358"/>
            <a:ext cx="7884319" cy="1358654"/>
            <a:chOff x="0" y="0"/>
            <a:chExt cx="10512425" cy="1811538"/>
          </a:xfrm>
        </p:grpSpPr>
        <p:sp>
          <p:nvSpPr>
            <p:cNvPr name="Freeform 24" id="24"/>
            <p:cNvSpPr/>
            <p:nvPr/>
          </p:nvSpPr>
          <p:spPr>
            <a:xfrm flipH="false" flipV="false" rot="0">
              <a:off x="0" y="0"/>
              <a:ext cx="10512425" cy="1811538"/>
            </a:xfrm>
            <a:custGeom>
              <a:avLst/>
              <a:gdLst/>
              <a:ahLst/>
              <a:cxnLst/>
              <a:rect r="r" b="b" t="t" l="l"/>
              <a:pathLst>
                <a:path h="1811538" w="10512425">
                  <a:moveTo>
                    <a:pt x="0" y="0"/>
                  </a:moveTo>
                  <a:lnTo>
                    <a:pt x="10512425" y="0"/>
                  </a:lnTo>
                  <a:lnTo>
                    <a:pt x="10512425" y="1811538"/>
                  </a:lnTo>
                  <a:lnTo>
                    <a:pt x="0" y="1811538"/>
                  </a:lnTo>
                  <a:close/>
                </a:path>
              </a:pathLst>
            </a:custGeom>
            <a:solidFill>
              <a:srgbClr val="000000">
                <a:alpha val="0"/>
              </a:srgbClr>
            </a:solidFill>
          </p:spPr>
        </p:sp>
        <p:sp>
          <p:nvSpPr>
            <p:cNvPr name="TextBox 25" id="25"/>
            <p:cNvSpPr txBox="true"/>
            <p:nvPr/>
          </p:nvSpPr>
          <p:spPr>
            <a:xfrm>
              <a:off x="0" y="-95250"/>
              <a:ext cx="10512425" cy="1906788"/>
            </a:xfrm>
            <a:prstGeom prst="rect">
              <a:avLst/>
            </a:prstGeom>
          </p:spPr>
          <p:txBody>
            <a:bodyPr anchor="t" rtlCol="false" tIns="0" lIns="0" bIns="0" rIns="0"/>
            <a:lstStyle/>
            <a:p>
              <a:pPr algn="l">
                <a:lnSpc>
                  <a:spcPts val="3185"/>
                </a:lnSpc>
              </a:pPr>
              <a:r>
                <a:rPr lang="en-US" sz="1937">
                  <a:solidFill>
                    <a:srgbClr val="E0D6DE"/>
                  </a:solidFill>
                  <a:latin typeface="Arimo"/>
                  <a:ea typeface="Arimo"/>
                  <a:cs typeface="Arimo"/>
                  <a:sym typeface="Arimo"/>
                </a:rPr>
                <a:t>Stock indicators often lack direct correlation with future price movements, leading to unreliable predictions. External factors like economic news and political events further complicate analysis.</a:t>
              </a:r>
            </a:p>
          </p:txBody>
        </p:sp>
      </p:grpSp>
      <p:grpSp>
        <p:nvGrpSpPr>
          <p:cNvPr name="Group 26" id="26"/>
          <p:cNvGrpSpPr/>
          <p:nvPr/>
        </p:nvGrpSpPr>
        <p:grpSpPr>
          <a:xfrm rot="0">
            <a:off x="8380586" y="5149751"/>
            <a:ext cx="886397" cy="28575"/>
            <a:chOff x="0" y="0"/>
            <a:chExt cx="1181863" cy="38100"/>
          </a:xfrm>
        </p:grpSpPr>
        <p:sp>
          <p:nvSpPr>
            <p:cNvPr name="Freeform 27" id="27"/>
            <p:cNvSpPr/>
            <p:nvPr/>
          </p:nvSpPr>
          <p:spPr>
            <a:xfrm flipH="false" flipV="false" rot="0">
              <a:off x="0" y="0"/>
              <a:ext cx="1181862" cy="38100"/>
            </a:xfrm>
            <a:custGeom>
              <a:avLst/>
              <a:gdLst/>
              <a:ahLst/>
              <a:cxnLst/>
              <a:rect r="r" b="b" t="t" l="l"/>
              <a:pathLst>
                <a:path h="38100" w="1181862">
                  <a:moveTo>
                    <a:pt x="0" y="19050"/>
                  </a:moveTo>
                  <a:cubicBezTo>
                    <a:pt x="0" y="8509"/>
                    <a:pt x="8509" y="0"/>
                    <a:pt x="19050" y="0"/>
                  </a:cubicBezTo>
                  <a:lnTo>
                    <a:pt x="1162812" y="0"/>
                  </a:lnTo>
                  <a:cubicBezTo>
                    <a:pt x="1173353" y="0"/>
                    <a:pt x="1181862" y="8509"/>
                    <a:pt x="1181862" y="19050"/>
                  </a:cubicBezTo>
                  <a:cubicBezTo>
                    <a:pt x="1181862" y="29591"/>
                    <a:pt x="1173353" y="38100"/>
                    <a:pt x="1162812" y="38100"/>
                  </a:cubicBezTo>
                  <a:lnTo>
                    <a:pt x="19050" y="38100"/>
                  </a:lnTo>
                  <a:cubicBezTo>
                    <a:pt x="8509" y="38100"/>
                    <a:pt x="0" y="29591"/>
                    <a:pt x="0" y="19050"/>
                  </a:cubicBezTo>
                  <a:close/>
                </a:path>
              </a:pathLst>
            </a:custGeom>
            <a:solidFill>
              <a:srgbClr val="3F3F44"/>
            </a:solidFill>
          </p:spPr>
        </p:sp>
      </p:grpSp>
      <p:grpSp>
        <p:nvGrpSpPr>
          <p:cNvPr name="Group 28" id="28"/>
          <p:cNvGrpSpPr/>
          <p:nvPr/>
        </p:nvGrpSpPr>
        <p:grpSpPr>
          <a:xfrm rot="0">
            <a:off x="7839299" y="4879181"/>
            <a:ext cx="569881" cy="569881"/>
            <a:chOff x="0" y="0"/>
            <a:chExt cx="759841" cy="759841"/>
          </a:xfrm>
        </p:grpSpPr>
        <p:sp>
          <p:nvSpPr>
            <p:cNvPr name="Freeform 29" id="29"/>
            <p:cNvSpPr/>
            <p:nvPr/>
          </p:nvSpPr>
          <p:spPr>
            <a:xfrm flipH="false" flipV="false" rot="0">
              <a:off x="0" y="0"/>
              <a:ext cx="759841" cy="759841"/>
            </a:xfrm>
            <a:custGeom>
              <a:avLst/>
              <a:gdLst/>
              <a:ahLst/>
              <a:cxnLst/>
              <a:rect r="r" b="b" t="t" l="l"/>
              <a:pathLst>
                <a:path h="759841" w="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26262B"/>
            </a:solidFill>
          </p:spPr>
        </p:sp>
      </p:grpSp>
      <p:grpSp>
        <p:nvGrpSpPr>
          <p:cNvPr name="Group 30" id="30"/>
          <p:cNvGrpSpPr/>
          <p:nvPr/>
        </p:nvGrpSpPr>
        <p:grpSpPr>
          <a:xfrm rot="0">
            <a:off x="8005837" y="5031284"/>
            <a:ext cx="236636" cy="322809"/>
            <a:chOff x="0" y="0"/>
            <a:chExt cx="315515" cy="430412"/>
          </a:xfrm>
        </p:grpSpPr>
        <p:sp>
          <p:nvSpPr>
            <p:cNvPr name="Freeform 31" id="31"/>
            <p:cNvSpPr/>
            <p:nvPr/>
          </p:nvSpPr>
          <p:spPr>
            <a:xfrm flipH="false" flipV="false" rot="0">
              <a:off x="0" y="0"/>
              <a:ext cx="315515" cy="430412"/>
            </a:xfrm>
            <a:custGeom>
              <a:avLst/>
              <a:gdLst/>
              <a:ahLst/>
              <a:cxnLst/>
              <a:rect r="r" b="b" t="t" l="l"/>
              <a:pathLst>
                <a:path h="430412" w="315515">
                  <a:moveTo>
                    <a:pt x="0" y="0"/>
                  </a:moveTo>
                  <a:lnTo>
                    <a:pt x="315515" y="0"/>
                  </a:lnTo>
                  <a:lnTo>
                    <a:pt x="315515" y="430412"/>
                  </a:lnTo>
                  <a:lnTo>
                    <a:pt x="0" y="430412"/>
                  </a:lnTo>
                  <a:close/>
                </a:path>
              </a:pathLst>
            </a:custGeom>
            <a:solidFill>
              <a:srgbClr val="000000">
                <a:alpha val="0"/>
              </a:srgbClr>
            </a:solidFill>
          </p:spPr>
        </p:sp>
        <p:sp>
          <p:nvSpPr>
            <p:cNvPr name="TextBox 32" id="32"/>
            <p:cNvSpPr txBox="true"/>
            <p:nvPr/>
          </p:nvSpPr>
          <p:spPr>
            <a:xfrm>
              <a:off x="0" y="38100"/>
              <a:ext cx="315515" cy="392312"/>
            </a:xfrm>
            <a:prstGeom prst="rect">
              <a:avLst/>
            </a:prstGeom>
          </p:spPr>
          <p:txBody>
            <a:bodyPr anchor="t" rtlCol="false" tIns="0" lIns="0" bIns="0" rIns="0"/>
            <a:lstStyle/>
            <a:p>
              <a:pPr algn="ctr">
                <a:lnSpc>
                  <a:spcPts val="2936"/>
                </a:lnSpc>
              </a:pPr>
              <a:r>
                <a:rPr lang="en-US" sz="2935">
                  <a:solidFill>
                    <a:srgbClr val="E0D6DE"/>
                  </a:solidFill>
                  <a:latin typeface="Arimo"/>
                  <a:ea typeface="Arimo"/>
                  <a:cs typeface="Arimo"/>
                  <a:sym typeface="Arimo"/>
                </a:rPr>
                <a:t>2</a:t>
              </a:r>
            </a:p>
          </p:txBody>
        </p:sp>
      </p:grpSp>
      <p:grpSp>
        <p:nvGrpSpPr>
          <p:cNvPr name="Group 33" id="33"/>
          <p:cNvGrpSpPr/>
          <p:nvPr/>
        </p:nvGrpSpPr>
        <p:grpSpPr>
          <a:xfrm rot="0">
            <a:off x="9517261" y="4818907"/>
            <a:ext cx="3606552" cy="424159"/>
            <a:chOff x="0" y="0"/>
            <a:chExt cx="4808736" cy="565546"/>
          </a:xfrm>
        </p:grpSpPr>
        <p:sp>
          <p:nvSpPr>
            <p:cNvPr name="Freeform 34" id="34"/>
            <p:cNvSpPr/>
            <p:nvPr/>
          </p:nvSpPr>
          <p:spPr>
            <a:xfrm flipH="false" flipV="false" rot="0">
              <a:off x="0" y="0"/>
              <a:ext cx="4808736" cy="565546"/>
            </a:xfrm>
            <a:custGeom>
              <a:avLst/>
              <a:gdLst/>
              <a:ahLst/>
              <a:cxnLst/>
              <a:rect r="r" b="b" t="t" l="l"/>
              <a:pathLst>
                <a:path h="565546" w="4808736">
                  <a:moveTo>
                    <a:pt x="0" y="0"/>
                  </a:moveTo>
                  <a:lnTo>
                    <a:pt x="4808736" y="0"/>
                  </a:lnTo>
                  <a:lnTo>
                    <a:pt x="4808736" y="565546"/>
                  </a:lnTo>
                  <a:lnTo>
                    <a:pt x="0" y="565546"/>
                  </a:lnTo>
                  <a:close/>
                </a:path>
              </a:pathLst>
            </a:custGeom>
            <a:solidFill>
              <a:srgbClr val="000000">
                <a:alpha val="0"/>
              </a:srgbClr>
            </a:solidFill>
          </p:spPr>
        </p:sp>
        <p:sp>
          <p:nvSpPr>
            <p:cNvPr name="TextBox 35" id="35"/>
            <p:cNvSpPr txBox="true"/>
            <p:nvPr/>
          </p:nvSpPr>
          <p:spPr>
            <a:xfrm>
              <a:off x="0" y="-19050"/>
              <a:ext cx="4808736" cy="584596"/>
            </a:xfrm>
            <a:prstGeom prst="rect">
              <a:avLst/>
            </a:prstGeom>
          </p:spPr>
          <p:txBody>
            <a:bodyPr anchor="t" rtlCol="false" tIns="0" lIns="0" bIns="0" rIns="0"/>
            <a:lstStyle/>
            <a:p>
              <a:pPr algn="l">
                <a:lnSpc>
                  <a:spcPts val="3062"/>
                </a:lnSpc>
              </a:pPr>
              <a:r>
                <a:rPr lang="en-US" sz="2436">
                  <a:solidFill>
                    <a:srgbClr val="E0D6DE"/>
                  </a:solidFill>
                  <a:latin typeface="Arimo"/>
                  <a:ea typeface="Arimo"/>
                  <a:cs typeface="Arimo"/>
                  <a:sym typeface="Arimo"/>
                </a:rPr>
                <a:t>Inconsistent Accuracy</a:t>
              </a:r>
            </a:p>
          </p:txBody>
        </p:sp>
      </p:grpSp>
      <p:grpSp>
        <p:nvGrpSpPr>
          <p:cNvPr name="Group 36" id="36"/>
          <p:cNvGrpSpPr/>
          <p:nvPr/>
        </p:nvGrpSpPr>
        <p:grpSpPr>
          <a:xfrm rot="0">
            <a:off x="9517261" y="5252144"/>
            <a:ext cx="7884319" cy="1358654"/>
            <a:chOff x="0" y="0"/>
            <a:chExt cx="10512425" cy="1811538"/>
          </a:xfrm>
        </p:grpSpPr>
        <p:sp>
          <p:nvSpPr>
            <p:cNvPr name="Freeform 37" id="37"/>
            <p:cNvSpPr/>
            <p:nvPr/>
          </p:nvSpPr>
          <p:spPr>
            <a:xfrm flipH="false" flipV="false" rot="0">
              <a:off x="0" y="0"/>
              <a:ext cx="10512425" cy="1811538"/>
            </a:xfrm>
            <a:custGeom>
              <a:avLst/>
              <a:gdLst/>
              <a:ahLst/>
              <a:cxnLst/>
              <a:rect r="r" b="b" t="t" l="l"/>
              <a:pathLst>
                <a:path h="1811538" w="10512425">
                  <a:moveTo>
                    <a:pt x="0" y="0"/>
                  </a:moveTo>
                  <a:lnTo>
                    <a:pt x="10512425" y="0"/>
                  </a:lnTo>
                  <a:lnTo>
                    <a:pt x="10512425" y="1811538"/>
                  </a:lnTo>
                  <a:lnTo>
                    <a:pt x="0" y="1811538"/>
                  </a:lnTo>
                  <a:close/>
                </a:path>
              </a:pathLst>
            </a:custGeom>
            <a:solidFill>
              <a:srgbClr val="000000">
                <a:alpha val="0"/>
              </a:srgbClr>
            </a:solidFill>
          </p:spPr>
        </p:sp>
        <p:sp>
          <p:nvSpPr>
            <p:cNvPr name="TextBox 38" id="38"/>
            <p:cNvSpPr txBox="true"/>
            <p:nvPr/>
          </p:nvSpPr>
          <p:spPr>
            <a:xfrm>
              <a:off x="0" y="-95250"/>
              <a:ext cx="10512425" cy="1906788"/>
            </a:xfrm>
            <a:prstGeom prst="rect">
              <a:avLst/>
            </a:prstGeom>
          </p:spPr>
          <p:txBody>
            <a:bodyPr anchor="t" rtlCol="false" tIns="0" lIns="0" bIns="0" rIns="0"/>
            <a:lstStyle/>
            <a:p>
              <a:pPr algn="l">
                <a:lnSpc>
                  <a:spcPts val="3185"/>
                </a:lnSpc>
              </a:pPr>
              <a:r>
                <a:rPr lang="en-US" sz="1937">
                  <a:solidFill>
                    <a:srgbClr val="E0D6DE"/>
                  </a:solidFill>
                  <a:latin typeface="Arimo"/>
                  <a:ea typeface="Arimo"/>
                  <a:cs typeface="Arimo"/>
                  <a:sym typeface="Arimo"/>
                </a:rPr>
                <a:t>AI models can identify trends, but accuracy remains inconsistent. Many focus on short-term movements rather than long-term investment strategies.</a:t>
              </a:r>
            </a:p>
          </p:txBody>
        </p:sp>
      </p:grpSp>
      <p:grpSp>
        <p:nvGrpSpPr>
          <p:cNvPr name="Group 39" id="39"/>
          <p:cNvGrpSpPr/>
          <p:nvPr/>
        </p:nvGrpSpPr>
        <p:grpSpPr>
          <a:xfrm rot="0">
            <a:off x="8380586" y="7672536"/>
            <a:ext cx="886397" cy="28575"/>
            <a:chOff x="0" y="0"/>
            <a:chExt cx="1181863" cy="38100"/>
          </a:xfrm>
        </p:grpSpPr>
        <p:sp>
          <p:nvSpPr>
            <p:cNvPr name="Freeform 40" id="40"/>
            <p:cNvSpPr/>
            <p:nvPr/>
          </p:nvSpPr>
          <p:spPr>
            <a:xfrm flipH="false" flipV="false" rot="0">
              <a:off x="0" y="0"/>
              <a:ext cx="1181862" cy="38100"/>
            </a:xfrm>
            <a:custGeom>
              <a:avLst/>
              <a:gdLst/>
              <a:ahLst/>
              <a:cxnLst/>
              <a:rect r="r" b="b" t="t" l="l"/>
              <a:pathLst>
                <a:path h="38100" w="1181862">
                  <a:moveTo>
                    <a:pt x="0" y="19050"/>
                  </a:moveTo>
                  <a:cubicBezTo>
                    <a:pt x="0" y="8509"/>
                    <a:pt x="8509" y="0"/>
                    <a:pt x="19050" y="0"/>
                  </a:cubicBezTo>
                  <a:lnTo>
                    <a:pt x="1162812" y="0"/>
                  </a:lnTo>
                  <a:cubicBezTo>
                    <a:pt x="1173353" y="0"/>
                    <a:pt x="1181862" y="8509"/>
                    <a:pt x="1181862" y="19050"/>
                  </a:cubicBezTo>
                  <a:cubicBezTo>
                    <a:pt x="1181862" y="29591"/>
                    <a:pt x="1173353" y="38100"/>
                    <a:pt x="1162812" y="38100"/>
                  </a:cubicBezTo>
                  <a:lnTo>
                    <a:pt x="19050" y="38100"/>
                  </a:lnTo>
                  <a:cubicBezTo>
                    <a:pt x="8509" y="38100"/>
                    <a:pt x="0" y="29591"/>
                    <a:pt x="0" y="19050"/>
                  </a:cubicBezTo>
                  <a:close/>
                </a:path>
              </a:pathLst>
            </a:custGeom>
            <a:solidFill>
              <a:srgbClr val="3F3F44"/>
            </a:solidFill>
          </p:spPr>
        </p:sp>
      </p:grpSp>
      <p:grpSp>
        <p:nvGrpSpPr>
          <p:cNvPr name="Group 41" id="41"/>
          <p:cNvGrpSpPr/>
          <p:nvPr/>
        </p:nvGrpSpPr>
        <p:grpSpPr>
          <a:xfrm rot="0">
            <a:off x="7839299" y="7401966"/>
            <a:ext cx="569881" cy="569881"/>
            <a:chOff x="0" y="0"/>
            <a:chExt cx="759841" cy="759841"/>
          </a:xfrm>
        </p:grpSpPr>
        <p:sp>
          <p:nvSpPr>
            <p:cNvPr name="Freeform 42" id="42"/>
            <p:cNvSpPr/>
            <p:nvPr/>
          </p:nvSpPr>
          <p:spPr>
            <a:xfrm flipH="false" flipV="false" rot="0">
              <a:off x="0" y="0"/>
              <a:ext cx="759841" cy="759841"/>
            </a:xfrm>
            <a:custGeom>
              <a:avLst/>
              <a:gdLst/>
              <a:ahLst/>
              <a:cxnLst/>
              <a:rect r="r" b="b" t="t" l="l"/>
              <a:pathLst>
                <a:path h="759841" w="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26262B"/>
            </a:solidFill>
          </p:spPr>
        </p:sp>
      </p:grpSp>
      <p:grpSp>
        <p:nvGrpSpPr>
          <p:cNvPr name="Group 43" id="43"/>
          <p:cNvGrpSpPr/>
          <p:nvPr/>
        </p:nvGrpSpPr>
        <p:grpSpPr>
          <a:xfrm rot="0">
            <a:off x="8006432" y="7554069"/>
            <a:ext cx="235595" cy="322809"/>
            <a:chOff x="0" y="0"/>
            <a:chExt cx="314127" cy="430412"/>
          </a:xfrm>
        </p:grpSpPr>
        <p:sp>
          <p:nvSpPr>
            <p:cNvPr name="Freeform 44" id="44"/>
            <p:cNvSpPr/>
            <p:nvPr/>
          </p:nvSpPr>
          <p:spPr>
            <a:xfrm flipH="false" flipV="false" rot="0">
              <a:off x="0" y="0"/>
              <a:ext cx="314127" cy="430412"/>
            </a:xfrm>
            <a:custGeom>
              <a:avLst/>
              <a:gdLst/>
              <a:ahLst/>
              <a:cxnLst/>
              <a:rect r="r" b="b" t="t" l="l"/>
              <a:pathLst>
                <a:path h="430412" w="314127">
                  <a:moveTo>
                    <a:pt x="0" y="0"/>
                  </a:moveTo>
                  <a:lnTo>
                    <a:pt x="314127" y="0"/>
                  </a:lnTo>
                  <a:lnTo>
                    <a:pt x="314127" y="430412"/>
                  </a:lnTo>
                  <a:lnTo>
                    <a:pt x="0" y="430412"/>
                  </a:lnTo>
                  <a:close/>
                </a:path>
              </a:pathLst>
            </a:custGeom>
            <a:solidFill>
              <a:srgbClr val="000000">
                <a:alpha val="0"/>
              </a:srgbClr>
            </a:solidFill>
          </p:spPr>
        </p:sp>
        <p:sp>
          <p:nvSpPr>
            <p:cNvPr name="TextBox 45" id="45"/>
            <p:cNvSpPr txBox="true"/>
            <p:nvPr/>
          </p:nvSpPr>
          <p:spPr>
            <a:xfrm>
              <a:off x="0" y="38100"/>
              <a:ext cx="314127" cy="392312"/>
            </a:xfrm>
            <a:prstGeom prst="rect">
              <a:avLst/>
            </a:prstGeom>
          </p:spPr>
          <p:txBody>
            <a:bodyPr anchor="t" rtlCol="false" tIns="0" lIns="0" bIns="0" rIns="0"/>
            <a:lstStyle/>
            <a:p>
              <a:pPr algn="ctr">
                <a:lnSpc>
                  <a:spcPts val="2936"/>
                </a:lnSpc>
              </a:pPr>
              <a:r>
                <a:rPr lang="en-US" sz="2935">
                  <a:solidFill>
                    <a:srgbClr val="E0D6DE"/>
                  </a:solidFill>
                  <a:latin typeface="Arimo"/>
                  <a:ea typeface="Arimo"/>
                  <a:cs typeface="Arimo"/>
                  <a:sym typeface="Arimo"/>
                </a:rPr>
                <a:t>3</a:t>
              </a:r>
            </a:p>
          </p:txBody>
        </p:sp>
      </p:grpSp>
      <p:grpSp>
        <p:nvGrpSpPr>
          <p:cNvPr name="Group 46" id="46"/>
          <p:cNvGrpSpPr/>
          <p:nvPr/>
        </p:nvGrpSpPr>
        <p:grpSpPr>
          <a:xfrm rot="0">
            <a:off x="9517261" y="7341692"/>
            <a:ext cx="3507432" cy="424159"/>
            <a:chOff x="0" y="0"/>
            <a:chExt cx="4676576" cy="565546"/>
          </a:xfrm>
        </p:grpSpPr>
        <p:sp>
          <p:nvSpPr>
            <p:cNvPr name="Freeform 47" id="47"/>
            <p:cNvSpPr/>
            <p:nvPr/>
          </p:nvSpPr>
          <p:spPr>
            <a:xfrm flipH="false" flipV="false" rot="0">
              <a:off x="0" y="0"/>
              <a:ext cx="4676576" cy="565546"/>
            </a:xfrm>
            <a:custGeom>
              <a:avLst/>
              <a:gdLst/>
              <a:ahLst/>
              <a:cxnLst/>
              <a:rect r="r" b="b" t="t" l="l"/>
              <a:pathLst>
                <a:path h="565546" w="4676576">
                  <a:moveTo>
                    <a:pt x="0" y="0"/>
                  </a:moveTo>
                  <a:lnTo>
                    <a:pt x="4676576" y="0"/>
                  </a:lnTo>
                  <a:lnTo>
                    <a:pt x="4676576" y="565546"/>
                  </a:lnTo>
                  <a:lnTo>
                    <a:pt x="0" y="565546"/>
                  </a:lnTo>
                  <a:close/>
                </a:path>
              </a:pathLst>
            </a:custGeom>
            <a:solidFill>
              <a:srgbClr val="000000">
                <a:alpha val="0"/>
              </a:srgbClr>
            </a:solidFill>
          </p:spPr>
        </p:sp>
        <p:sp>
          <p:nvSpPr>
            <p:cNvPr name="TextBox 48" id="48"/>
            <p:cNvSpPr txBox="true"/>
            <p:nvPr/>
          </p:nvSpPr>
          <p:spPr>
            <a:xfrm>
              <a:off x="0" y="-19050"/>
              <a:ext cx="4676576" cy="584596"/>
            </a:xfrm>
            <a:prstGeom prst="rect">
              <a:avLst/>
            </a:prstGeom>
          </p:spPr>
          <p:txBody>
            <a:bodyPr anchor="t" rtlCol="false" tIns="0" lIns="0" bIns="0" rIns="0"/>
            <a:lstStyle/>
            <a:p>
              <a:pPr algn="l">
                <a:lnSpc>
                  <a:spcPts val="3062"/>
                </a:lnSpc>
              </a:pPr>
              <a:r>
                <a:rPr lang="en-US" sz="2436">
                  <a:solidFill>
                    <a:srgbClr val="E0D6DE"/>
                  </a:solidFill>
                  <a:latin typeface="Arimo"/>
                  <a:ea typeface="Arimo"/>
                  <a:cs typeface="Arimo"/>
                  <a:sym typeface="Arimo"/>
                </a:rPr>
                <a:t>Real-Time Integration</a:t>
              </a:r>
            </a:p>
          </p:txBody>
        </p:sp>
      </p:grpSp>
      <p:grpSp>
        <p:nvGrpSpPr>
          <p:cNvPr name="Group 49" id="49"/>
          <p:cNvGrpSpPr/>
          <p:nvPr/>
        </p:nvGrpSpPr>
        <p:grpSpPr>
          <a:xfrm rot="0">
            <a:off x="9517261" y="7774929"/>
            <a:ext cx="7884319" cy="1358654"/>
            <a:chOff x="0" y="0"/>
            <a:chExt cx="10512425" cy="1811538"/>
          </a:xfrm>
        </p:grpSpPr>
        <p:sp>
          <p:nvSpPr>
            <p:cNvPr name="Freeform 50" id="50"/>
            <p:cNvSpPr/>
            <p:nvPr/>
          </p:nvSpPr>
          <p:spPr>
            <a:xfrm flipH="false" flipV="false" rot="0">
              <a:off x="0" y="0"/>
              <a:ext cx="10512425" cy="1811538"/>
            </a:xfrm>
            <a:custGeom>
              <a:avLst/>
              <a:gdLst/>
              <a:ahLst/>
              <a:cxnLst/>
              <a:rect r="r" b="b" t="t" l="l"/>
              <a:pathLst>
                <a:path h="1811538" w="10512425">
                  <a:moveTo>
                    <a:pt x="0" y="0"/>
                  </a:moveTo>
                  <a:lnTo>
                    <a:pt x="10512425" y="0"/>
                  </a:lnTo>
                  <a:lnTo>
                    <a:pt x="10512425" y="1811538"/>
                  </a:lnTo>
                  <a:lnTo>
                    <a:pt x="0" y="1811538"/>
                  </a:lnTo>
                  <a:close/>
                </a:path>
              </a:pathLst>
            </a:custGeom>
            <a:solidFill>
              <a:srgbClr val="000000">
                <a:alpha val="0"/>
              </a:srgbClr>
            </a:solidFill>
          </p:spPr>
        </p:sp>
        <p:sp>
          <p:nvSpPr>
            <p:cNvPr name="TextBox 51" id="51"/>
            <p:cNvSpPr txBox="true"/>
            <p:nvPr/>
          </p:nvSpPr>
          <p:spPr>
            <a:xfrm>
              <a:off x="0" y="-95250"/>
              <a:ext cx="10512425" cy="1906788"/>
            </a:xfrm>
            <a:prstGeom prst="rect">
              <a:avLst/>
            </a:prstGeom>
          </p:spPr>
          <p:txBody>
            <a:bodyPr anchor="t" rtlCol="false" tIns="0" lIns="0" bIns="0" rIns="0"/>
            <a:lstStyle/>
            <a:p>
              <a:pPr algn="l">
                <a:lnSpc>
                  <a:spcPts val="3185"/>
                </a:lnSpc>
              </a:pPr>
              <a:r>
                <a:rPr lang="en-US" sz="1937">
                  <a:solidFill>
                    <a:srgbClr val="E0D6DE"/>
                  </a:solidFill>
                  <a:latin typeface="Arimo"/>
                  <a:ea typeface="Arimo"/>
                  <a:cs typeface="Arimo"/>
                  <a:sym typeface="Arimo"/>
                </a:rPr>
                <a:t>Most existing studies fail to integrate real-time data for continuous learning, hindering the models' ability to adapt to rapidly changing market conditions.</a:t>
              </a:r>
            </a:p>
          </p:txBody>
        </p:sp>
      </p:grpSp>
      <p:sp>
        <p:nvSpPr>
          <p:cNvPr name="TextBox 52" id="52"/>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0" y="0"/>
            <a:ext cx="18288000" cy="2987135"/>
            <a:chOff x="0" y="0"/>
            <a:chExt cx="24384000" cy="3982847"/>
          </a:xfrm>
        </p:grpSpPr>
        <p:sp>
          <p:nvSpPr>
            <p:cNvPr name="Freeform 7" id="7" descr="preencoded.png"/>
            <p:cNvSpPr/>
            <p:nvPr/>
          </p:nvSpPr>
          <p:spPr>
            <a:xfrm flipH="false" flipV="false" rot="0">
              <a:off x="0" y="0"/>
              <a:ext cx="24384000" cy="3982847"/>
            </a:xfrm>
            <a:custGeom>
              <a:avLst/>
              <a:gdLst/>
              <a:ahLst/>
              <a:cxnLst/>
              <a:rect r="r" b="b" t="t" l="l"/>
              <a:pathLst>
                <a:path h="3982847" w="24384000">
                  <a:moveTo>
                    <a:pt x="0" y="0"/>
                  </a:moveTo>
                  <a:lnTo>
                    <a:pt x="24384000" y="0"/>
                  </a:lnTo>
                  <a:lnTo>
                    <a:pt x="24384000" y="3982847"/>
                  </a:lnTo>
                  <a:lnTo>
                    <a:pt x="0" y="3982847"/>
                  </a:lnTo>
                  <a:lnTo>
                    <a:pt x="0" y="0"/>
                  </a:lnTo>
                  <a:close/>
                </a:path>
              </a:pathLst>
            </a:custGeom>
            <a:blipFill>
              <a:blip r:embed="rId4"/>
              <a:stretch>
                <a:fillRect l="0" t="-62" r="0" b="-62"/>
              </a:stretch>
            </a:blipFill>
          </p:spPr>
        </p:sp>
      </p:grpSp>
      <p:grpSp>
        <p:nvGrpSpPr>
          <p:cNvPr name="Group 8" id="8"/>
          <p:cNvGrpSpPr/>
          <p:nvPr/>
        </p:nvGrpSpPr>
        <p:grpSpPr>
          <a:xfrm rot="0">
            <a:off x="836414" y="3298099"/>
            <a:ext cx="5974259" cy="818109"/>
            <a:chOff x="0" y="0"/>
            <a:chExt cx="7965679" cy="1090812"/>
          </a:xfrm>
        </p:grpSpPr>
        <p:sp>
          <p:nvSpPr>
            <p:cNvPr name="Freeform 9" id="9"/>
            <p:cNvSpPr/>
            <p:nvPr/>
          </p:nvSpPr>
          <p:spPr>
            <a:xfrm flipH="false" flipV="false" rot="0">
              <a:off x="0" y="0"/>
              <a:ext cx="7965679" cy="1090812"/>
            </a:xfrm>
            <a:custGeom>
              <a:avLst/>
              <a:gdLst/>
              <a:ahLst/>
              <a:cxnLst/>
              <a:rect r="r" b="b" t="t" l="l"/>
              <a:pathLst>
                <a:path h="1090812" w="7965679">
                  <a:moveTo>
                    <a:pt x="0" y="0"/>
                  </a:moveTo>
                  <a:lnTo>
                    <a:pt x="7965679" y="0"/>
                  </a:lnTo>
                  <a:lnTo>
                    <a:pt x="7965679" y="1090812"/>
                  </a:lnTo>
                  <a:lnTo>
                    <a:pt x="0" y="1090812"/>
                  </a:lnTo>
                  <a:close/>
                </a:path>
              </a:pathLst>
            </a:custGeom>
            <a:solidFill>
              <a:srgbClr val="000000">
                <a:alpha val="0"/>
              </a:srgbClr>
            </a:solidFill>
          </p:spPr>
        </p:sp>
        <p:sp>
          <p:nvSpPr>
            <p:cNvPr name="TextBox 10" id="10"/>
            <p:cNvSpPr txBox="true"/>
            <p:nvPr/>
          </p:nvSpPr>
          <p:spPr>
            <a:xfrm>
              <a:off x="0" y="-47625"/>
              <a:ext cx="7965679" cy="1138437"/>
            </a:xfrm>
            <a:prstGeom prst="rect">
              <a:avLst/>
            </a:prstGeom>
          </p:spPr>
          <p:txBody>
            <a:bodyPr anchor="t" rtlCol="false" tIns="0" lIns="0" bIns="0" rIns="0"/>
            <a:lstStyle/>
            <a:p>
              <a:pPr algn="l">
                <a:lnSpc>
                  <a:spcPts val="5874"/>
                </a:lnSpc>
              </a:pPr>
              <a:r>
                <a:rPr lang="en-US" sz="4686">
                  <a:solidFill>
                    <a:srgbClr val="97B8FF"/>
                  </a:solidFill>
                  <a:latin typeface="Arimo"/>
                  <a:ea typeface="Arimo"/>
                  <a:cs typeface="Arimo"/>
                  <a:sym typeface="Arimo"/>
                </a:rPr>
                <a:t>Motivation</a:t>
              </a:r>
            </a:p>
          </p:txBody>
        </p:sp>
      </p:grpSp>
      <p:grpSp>
        <p:nvGrpSpPr>
          <p:cNvPr name="Group 11" id="11"/>
          <p:cNvGrpSpPr/>
          <p:nvPr/>
        </p:nvGrpSpPr>
        <p:grpSpPr>
          <a:xfrm rot="0">
            <a:off x="2760910" y="4625796"/>
            <a:ext cx="3573959" cy="430411"/>
            <a:chOff x="0" y="0"/>
            <a:chExt cx="4765279" cy="573881"/>
          </a:xfrm>
        </p:grpSpPr>
        <p:sp>
          <p:nvSpPr>
            <p:cNvPr name="Freeform 12" id="12"/>
            <p:cNvSpPr/>
            <p:nvPr/>
          </p:nvSpPr>
          <p:spPr>
            <a:xfrm flipH="false" flipV="false" rot="0">
              <a:off x="0" y="0"/>
              <a:ext cx="4765279" cy="573881"/>
            </a:xfrm>
            <a:custGeom>
              <a:avLst/>
              <a:gdLst/>
              <a:ahLst/>
              <a:cxnLst/>
              <a:rect r="r" b="b" t="t" l="l"/>
              <a:pathLst>
                <a:path h="573881" w="4765279">
                  <a:moveTo>
                    <a:pt x="0" y="0"/>
                  </a:moveTo>
                  <a:lnTo>
                    <a:pt x="4765279" y="0"/>
                  </a:lnTo>
                  <a:lnTo>
                    <a:pt x="4765279" y="573881"/>
                  </a:lnTo>
                  <a:lnTo>
                    <a:pt x="0" y="573881"/>
                  </a:lnTo>
                  <a:close/>
                </a:path>
              </a:pathLst>
            </a:custGeom>
            <a:solidFill>
              <a:srgbClr val="000000">
                <a:alpha val="0"/>
              </a:srgbClr>
            </a:solidFill>
          </p:spPr>
        </p:sp>
        <p:sp>
          <p:nvSpPr>
            <p:cNvPr name="TextBox 13" id="13"/>
            <p:cNvSpPr txBox="true"/>
            <p:nvPr/>
          </p:nvSpPr>
          <p:spPr>
            <a:xfrm>
              <a:off x="0" y="-38100"/>
              <a:ext cx="4765279" cy="611981"/>
            </a:xfrm>
            <a:prstGeom prst="rect">
              <a:avLst/>
            </a:prstGeom>
          </p:spPr>
          <p:txBody>
            <a:bodyPr anchor="t" rtlCol="false" tIns="0" lIns="0" bIns="0" rIns="0"/>
            <a:lstStyle/>
            <a:p>
              <a:pPr algn="r">
                <a:lnSpc>
                  <a:spcPts val="2937"/>
                </a:lnSpc>
              </a:pPr>
              <a:r>
                <a:rPr lang="en-US" sz="2312">
                  <a:solidFill>
                    <a:srgbClr val="E0D6DE"/>
                  </a:solidFill>
                  <a:latin typeface="Arimo"/>
                  <a:ea typeface="Arimo"/>
                  <a:cs typeface="Arimo"/>
                  <a:sym typeface="Arimo"/>
                </a:rPr>
                <a:t>Model Experimentation</a:t>
              </a:r>
            </a:p>
          </p:txBody>
        </p:sp>
      </p:grpSp>
      <p:grpSp>
        <p:nvGrpSpPr>
          <p:cNvPr name="Group 14" id="14"/>
          <p:cNvGrpSpPr/>
          <p:nvPr/>
        </p:nvGrpSpPr>
        <p:grpSpPr>
          <a:xfrm rot="0">
            <a:off x="836414" y="5042366"/>
            <a:ext cx="5498455" cy="1304181"/>
            <a:chOff x="0" y="0"/>
            <a:chExt cx="7331273" cy="1738908"/>
          </a:xfrm>
        </p:grpSpPr>
        <p:sp>
          <p:nvSpPr>
            <p:cNvPr name="Freeform 15" id="15"/>
            <p:cNvSpPr/>
            <p:nvPr/>
          </p:nvSpPr>
          <p:spPr>
            <a:xfrm flipH="false" flipV="false" rot="0">
              <a:off x="0" y="0"/>
              <a:ext cx="7331273" cy="1738908"/>
            </a:xfrm>
            <a:custGeom>
              <a:avLst/>
              <a:gdLst/>
              <a:ahLst/>
              <a:cxnLst/>
              <a:rect r="r" b="b" t="t" l="l"/>
              <a:pathLst>
                <a:path h="1738908" w="7331273">
                  <a:moveTo>
                    <a:pt x="0" y="0"/>
                  </a:moveTo>
                  <a:lnTo>
                    <a:pt x="7331273" y="0"/>
                  </a:lnTo>
                  <a:lnTo>
                    <a:pt x="7331273" y="1738908"/>
                  </a:lnTo>
                  <a:lnTo>
                    <a:pt x="0" y="1738908"/>
                  </a:lnTo>
                  <a:close/>
                </a:path>
              </a:pathLst>
            </a:custGeom>
            <a:solidFill>
              <a:srgbClr val="000000">
                <a:alpha val="0"/>
              </a:srgbClr>
            </a:solidFill>
          </p:spPr>
        </p:sp>
        <p:sp>
          <p:nvSpPr>
            <p:cNvPr name="TextBox 16" id="16"/>
            <p:cNvSpPr txBox="true"/>
            <p:nvPr/>
          </p:nvSpPr>
          <p:spPr>
            <a:xfrm>
              <a:off x="0" y="-104775"/>
              <a:ext cx="7331273" cy="1843683"/>
            </a:xfrm>
            <a:prstGeom prst="rect">
              <a:avLst/>
            </a:prstGeom>
          </p:spPr>
          <p:txBody>
            <a:bodyPr anchor="t" rtlCol="false" tIns="0" lIns="0" bIns="0" rIns="0"/>
            <a:lstStyle/>
            <a:p>
              <a:pPr algn="r">
                <a:lnSpc>
                  <a:spcPts val="3000"/>
                </a:lnSpc>
              </a:pPr>
              <a:r>
                <a:rPr lang="en-US" sz="1874">
                  <a:solidFill>
                    <a:srgbClr val="E0D6DE"/>
                  </a:solidFill>
                  <a:latin typeface="Arimo"/>
                  <a:ea typeface="Arimo"/>
                  <a:cs typeface="Arimo"/>
                  <a:sym typeface="Arimo"/>
                </a:rPr>
                <a:t>Our primary motivation is to experiment with AI-based trading models and evaluate their effectiveness in real-world scenarios.</a:t>
              </a:r>
            </a:p>
          </p:txBody>
        </p:sp>
      </p:grpSp>
      <p:grpSp>
        <p:nvGrpSpPr>
          <p:cNvPr name="Group 17" id="17"/>
          <p:cNvGrpSpPr/>
          <p:nvPr/>
        </p:nvGrpSpPr>
        <p:grpSpPr>
          <a:xfrm rot="0">
            <a:off x="6693247" y="4474586"/>
            <a:ext cx="4901375" cy="4901375"/>
            <a:chOff x="0" y="0"/>
            <a:chExt cx="6535166" cy="6535166"/>
          </a:xfrm>
        </p:grpSpPr>
        <p:sp>
          <p:nvSpPr>
            <p:cNvPr name="Freeform 18" id="18" descr="preencoded.png"/>
            <p:cNvSpPr/>
            <p:nvPr/>
          </p:nvSpPr>
          <p:spPr>
            <a:xfrm flipH="false" flipV="false" rot="0">
              <a:off x="0" y="0"/>
              <a:ext cx="6535166" cy="6535166"/>
            </a:xfrm>
            <a:custGeom>
              <a:avLst/>
              <a:gdLst/>
              <a:ahLst/>
              <a:cxnLst/>
              <a:rect r="r" b="b" t="t" l="l"/>
              <a:pathLst>
                <a:path h="6535166" w="6535166">
                  <a:moveTo>
                    <a:pt x="0" y="0"/>
                  </a:moveTo>
                  <a:lnTo>
                    <a:pt x="6535166" y="0"/>
                  </a:lnTo>
                  <a:lnTo>
                    <a:pt x="6535166" y="6535166"/>
                  </a:lnTo>
                  <a:lnTo>
                    <a:pt x="0" y="6535166"/>
                  </a:lnTo>
                  <a:lnTo>
                    <a:pt x="0" y="0"/>
                  </a:lnTo>
                  <a:close/>
                </a:path>
              </a:pathLst>
            </a:custGeom>
            <a:blipFill>
              <a:blip r:embed="rId5"/>
              <a:stretch>
                <a:fillRect l="0" t="0" r="0" b="0"/>
              </a:stretch>
            </a:blipFill>
          </p:spPr>
        </p:sp>
      </p:grpSp>
      <p:grpSp>
        <p:nvGrpSpPr>
          <p:cNvPr name="Group 19" id="19"/>
          <p:cNvGrpSpPr/>
          <p:nvPr/>
        </p:nvGrpSpPr>
        <p:grpSpPr>
          <a:xfrm rot="0">
            <a:off x="8094166" y="5111273"/>
            <a:ext cx="126355" cy="649337"/>
            <a:chOff x="0" y="0"/>
            <a:chExt cx="168473" cy="865783"/>
          </a:xfrm>
        </p:grpSpPr>
        <p:sp>
          <p:nvSpPr>
            <p:cNvPr name="Freeform 20" id="20"/>
            <p:cNvSpPr/>
            <p:nvPr/>
          </p:nvSpPr>
          <p:spPr>
            <a:xfrm flipH="false" flipV="false" rot="0">
              <a:off x="0" y="0"/>
              <a:ext cx="168473" cy="865783"/>
            </a:xfrm>
            <a:custGeom>
              <a:avLst/>
              <a:gdLst/>
              <a:ahLst/>
              <a:cxnLst/>
              <a:rect r="r" b="b" t="t" l="l"/>
              <a:pathLst>
                <a:path h="865783" w="168473">
                  <a:moveTo>
                    <a:pt x="0" y="0"/>
                  </a:moveTo>
                  <a:lnTo>
                    <a:pt x="168473" y="0"/>
                  </a:lnTo>
                  <a:lnTo>
                    <a:pt x="168473" y="865783"/>
                  </a:lnTo>
                  <a:lnTo>
                    <a:pt x="0" y="865783"/>
                  </a:lnTo>
                  <a:close/>
                </a:path>
              </a:pathLst>
            </a:custGeom>
            <a:solidFill>
              <a:srgbClr val="000000">
                <a:alpha val="0"/>
              </a:srgbClr>
            </a:solidFill>
          </p:spPr>
        </p:sp>
        <p:sp>
          <p:nvSpPr>
            <p:cNvPr name="TextBox 21" id="21"/>
            <p:cNvSpPr txBox="true"/>
            <p:nvPr/>
          </p:nvSpPr>
          <p:spPr>
            <a:xfrm>
              <a:off x="0" y="-114300"/>
              <a:ext cx="168473" cy="980083"/>
            </a:xfrm>
            <a:prstGeom prst="rect">
              <a:avLst/>
            </a:prstGeom>
          </p:spPr>
          <p:txBody>
            <a:bodyPr anchor="t" rtlCol="false" tIns="0" lIns="0" bIns="0" rIns="0"/>
            <a:lstStyle/>
            <a:p>
              <a:pPr algn="l">
                <a:lnSpc>
                  <a:spcPts val="3750"/>
                </a:lnSpc>
              </a:pPr>
              <a:r>
                <a:rPr lang="en-US" sz="2312">
                  <a:solidFill>
                    <a:srgbClr val="E0D6DE"/>
                  </a:solidFill>
                  <a:latin typeface="Arimo"/>
                  <a:ea typeface="Arimo"/>
                  <a:cs typeface="Arimo"/>
                  <a:sym typeface="Arimo"/>
                </a:rPr>
                <a:t>1</a:t>
              </a:r>
            </a:p>
          </p:txBody>
        </p:sp>
      </p:grpSp>
      <p:grpSp>
        <p:nvGrpSpPr>
          <p:cNvPr name="Group 22" id="22"/>
          <p:cNvGrpSpPr/>
          <p:nvPr/>
        </p:nvGrpSpPr>
        <p:grpSpPr>
          <a:xfrm rot="0">
            <a:off x="11952982" y="4625796"/>
            <a:ext cx="3076129" cy="430411"/>
            <a:chOff x="0" y="0"/>
            <a:chExt cx="4101505" cy="573881"/>
          </a:xfrm>
        </p:grpSpPr>
        <p:sp>
          <p:nvSpPr>
            <p:cNvPr name="Freeform 23" id="23"/>
            <p:cNvSpPr/>
            <p:nvPr/>
          </p:nvSpPr>
          <p:spPr>
            <a:xfrm flipH="false" flipV="false" rot="0">
              <a:off x="0" y="0"/>
              <a:ext cx="4101505" cy="573881"/>
            </a:xfrm>
            <a:custGeom>
              <a:avLst/>
              <a:gdLst/>
              <a:ahLst/>
              <a:cxnLst/>
              <a:rect r="r" b="b" t="t" l="l"/>
              <a:pathLst>
                <a:path h="573881" w="4101505">
                  <a:moveTo>
                    <a:pt x="0" y="0"/>
                  </a:moveTo>
                  <a:lnTo>
                    <a:pt x="4101505" y="0"/>
                  </a:lnTo>
                  <a:lnTo>
                    <a:pt x="4101505" y="573881"/>
                  </a:lnTo>
                  <a:lnTo>
                    <a:pt x="0" y="573881"/>
                  </a:lnTo>
                  <a:close/>
                </a:path>
              </a:pathLst>
            </a:custGeom>
            <a:solidFill>
              <a:srgbClr val="000000">
                <a:alpha val="0"/>
              </a:srgbClr>
            </a:solidFill>
          </p:spPr>
        </p:sp>
        <p:sp>
          <p:nvSpPr>
            <p:cNvPr name="TextBox 24" id="24"/>
            <p:cNvSpPr txBox="true"/>
            <p:nvPr/>
          </p:nvSpPr>
          <p:spPr>
            <a:xfrm>
              <a:off x="0" y="-38100"/>
              <a:ext cx="4101505" cy="611981"/>
            </a:xfrm>
            <a:prstGeom prst="rect">
              <a:avLst/>
            </a:prstGeom>
          </p:spPr>
          <p:txBody>
            <a:bodyPr anchor="t" rtlCol="false" tIns="0" lIns="0" bIns="0" rIns="0"/>
            <a:lstStyle/>
            <a:p>
              <a:pPr algn="l">
                <a:lnSpc>
                  <a:spcPts val="2937"/>
                </a:lnSpc>
              </a:pPr>
              <a:r>
                <a:rPr lang="en-US" sz="2312">
                  <a:solidFill>
                    <a:srgbClr val="E0D6DE"/>
                  </a:solidFill>
                  <a:latin typeface="Arimo"/>
                  <a:ea typeface="Arimo"/>
                  <a:cs typeface="Arimo"/>
                  <a:sym typeface="Arimo"/>
                </a:rPr>
                <a:t>Technical Indicators</a:t>
              </a:r>
            </a:p>
          </p:txBody>
        </p:sp>
      </p:grpSp>
      <p:grpSp>
        <p:nvGrpSpPr>
          <p:cNvPr name="Group 25" id="25"/>
          <p:cNvGrpSpPr/>
          <p:nvPr/>
        </p:nvGrpSpPr>
        <p:grpSpPr>
          <a:xfrm rot="0">
            <a:off x="11952982" y="5042366"/>
            <a:ext cx="5498604" cy="1304181"/>
            <a:chOff x="0" y="0"/>
            <a:chExt cx="7331472" cy="1738908"/>
          </a:xfrm>
        </p:grpSpPr>
        <p:sp>
          <p:nvSpPr>
            <p:cNvPr name="Freeform 26" id="26"/>
            <p:cNvSpPr/>
            <p:nvPr/>
          </p:nvSpPr>
          <p:spPr>
            <a:xfrm flipH="false" flipV="false" rot="0">
              <a:off x="0" y="0"/>
              <a:ext cx="7331472" cy="1738908"/>
            </a:xfrm>
            <a:custGeom>
              <a:avLst/>
              <a:gdLst/>
              <a:ahLst/>
              <a:cxnLst/>
              <a:rect r="r" b="b" t="t" l="l"/>
              <a:pathLst>
                <a:path h="1738908" w="7331472">
                  <a:moveTo>
                    <a:pt x="0" y="0"/>
                  </a:moveTo>
                  <a:lnTo>
                    <a:pt x="7331472" y="0"/>
                  </a:lnTo>
                  <a:lnTo>
                    <a:pt x="7331472" y="1738908"/>
                  </a:lnTo>
                  <a:lnTo>
                    <a:pt x="0" y="1738908"/>
                  </a:lnTo>
                  <a:close/>
                </a:path>
              </a:pathLst>
            </a:custGeom>
            <a:solidFill>
              <a:srgbClr val="000000">
                <a:alpha val="0"/>
              </a:srgbClr>
            </a:solidFill>
          </p:spPr>
        </p:sp>
        <p:sp>
          <p:nvSpPr>
            <p:cNvPr name="TextBox 27" id="27"/>
            <p:cNvSpPr txBox="true"/>
            <p:nvPr/>
          </p:nvSpPr>
          <p:spPr>
            <a:xfrm>
              <a:off x="0" y="-104775"/>
              <a:ext cx="7331472" cy="1843683"/>
            </a:xfrm>
            <a:prstGeom prst="rect">
              <a:avLst/>
            </a:prstGeom>
          </p:spPr>
          <p:txBody>
            <a:bodyPr anchor="t" rtlCol="false" tIns="0" lIns="0" bIns="0" rIns="0"/>
            <a:lstStyle/>
            <a:p>
              <a:pPr algn="l">
                <a:lnSpc>
                  <a:spcPts val="3000"/>
                </a:lnSpc>
              </a:pPr>
              <a:r>
                <a:rPr lang="en-US" sz="1874">
                  <a:solidFill>
                    <a:srgbClr val="E0D6DE"/>
                  </a:solidFill>
                  <a:latin typeface="Arimo"/>
                  <a:ea typeface="Arimo"/>
                  <a:cs typeface="Arimo"/>
                  <a:sym typeface="Arimo"/>
                </a:rPr>
                <a:t>We aim to understand the impact of different technical indicators on AI predictions, identifying the most relevant factors for accurate analysis.</a:t>
              </a:r>
            </a:p>
          </p:txBody>
        </p:sp>
      </p:grpSp>
      <p:grpSp>
        <p:nvGrpSpPr>
          <p:cNvPr name="Group 28" id="28"/>
          <p:cNvGrpSpPr/>
          <p:nvPr/>
        </p:nvGrpSpPr>
        <p:grpSpPr>
          <a:xfrm rot="0">
            <a:off x="6693247" y="4474586"/>
            <a:ext cx="4901375" cy="4901375"/>
            <a:chOff x="0" y="0"/>
            <a:chExt cx="6535166" cy="6535166"/>
          </a:xfrm>
        </p:grpSpPr>
        <p:sp>
          <p:nvSpPr>
            <p:cNvPr name="Freeform 29" id="29" descr="preencoded.png"/>
            <p:cNvSpPr/>
            <p:nvPr/>
          </p:nvSpPr>
          <p:spPr>
            <a:xfrm flipH="false" flipV="false" rot="0">
              <a:off x="0" y="0"/>
              <a:ext cx="6535166" cy="6535166"/>
            </a:xfrm>
            <a:custGeom>
              <a:avLst/>
              <a:gdLst/>
              <a:ahLst/>
              <a:cxnLst/>
              <a:rect r="r" b="b" t="t" l="l"/>
              <a:pathLst>
                <a:path h="6535166" w="6535166">
                  <a:moveTo>
                    <a:pt x="0" y="0"/>
                  </a:moveTo>
                  <a:lnTo>
                    <a:pt x="6535166" y="0"/>
                  </a:lnTo>
                  <a:lnTo>
                    <a:pt x="6535166" y="6535166"/>
                  </a:lnTo>
                  <a:lnTo>
                    <a:pt x="0" y="6535166"/>
                  </a:lnTo>
                  <a:lnTo>
                    <a:pt x="0" y="0"/>
                  </a:lnTo>
                  <a:close/>
                </a:path>
              </a:pathLst>
            </a:custGeom>
            <a:blipFill>
              <a:blip r:embed="rId6"/>
              <a:stretch>
                <a:fillRect l="0" t="0" r="0" b="0"/>
              </a:stretch>
            </a:blipFill>
          </p:spPr>
        </p:sp>
      </p:grpSp>
      <p:grpSp>
        <p:nvGrpSpPr>
          <p:cNvPr name="Group 30" id="30"/>
          <p:cNvGrpSpPr/>
          <p:nvPr/>
        </p:nvGrpSpPr>
        <p:grpSpPr>
          <a:xfrm rot="0">
            <a:off x="10454134" y="5528290"/>
            <a:ext cx="186184" cy="649337"/>
            <a:chOff x="0" y="0"/>
            <a:chExt cx="248245" cy="865783"/>
          </a:xfrm>
        </p:grpSpPr>
        <p:sp>
          <p:nvSpPr>
            <p:cNvPr name="Freeform 31" id="31"/>
            <p:cNvSpPr/>
            <p:nvPr/>
          </p:nvSpPr>
          <p:spPr>
            <a:xfrm flipH="false" flipV="false" rot="0">
              <a:off x="0" y="0"/>
              <a:ext cx="248245" cy="865783"/>
            </a:xfrm>
            <a:custGeom>
              <a:avLst/>
              <a:gdLst/>
              <a:ahLst/>
              <a:cxnLst/>
              <a:rect r="r" b="b" t="t" l="l"/>
              <a:pathLst>
                <a:path h="865783" w="248245">
                  <a:moveTo>
                    <a:pt x="0" y="0"/>
                  </a:moveTo>
                  <a:lnTo>
                    <a:pt x="248245" y="0"/>
                  </a:lnTo>
                  <a:lnTo>
                    <a:pt x="248245" y="865783"/>
                  </a:lnTo>
                  <a:lnTo>
                    <a:pt x="0" y="865783"/>
                  </a:lnTo>
                  <a:close/>
                </a:path>
              </a:pathLst>
            </a:custGeom>
            <a:solidFill>
              <a:srgbClr val="000000">
                <a:alpha val="0"/>
              </a:srgbClr>
            </a:solidFill>
          </p:spPr>
        </p:sp>
        <p:sp>
          <p:nvSpPr>
            <p:cNvPr name="TextBox 32" id="32"/>
            <p:cNvSpPr txBox="true"/>
            <p:nvPr/>
          </p:nvSpPr>
          <p:spPr>
            <a:xfrm>
              <a:off x="0" y="-114300"/>
              <a:ext cx="248245" cy="980083"/>
            </a:xfrm>
            <a:prstGeom prst="rect">
              <a:avLst/>
            </a:prstGeom>
          </p:spPr>
          <p:txBody>
            <a:bodyPr anchor="t" rtlCol="false" tIns="0" lIns="0" bIns="0" rIns="0"/>
            <a:lstStyle/>
            <a:p>
              <a:pPr algn="l">
                <a:lnSpc>
                  <a:spcPts val="3750"/>
                </a:lnSpc>
              </a:pPr>
              <a:r>
                <a:rPr lang="en-US" sz="2312">
                  <a:solidFill>
                    <a:srgbClr val="E0D6DE"/>
                  </a:solidFill>
                  <a:latin typeface="Arimo"/>
                  <a:ea typeface="Arimo"/>
                  <a:cs typeface="Arimo"/>
                  <a:sym typeface="Arimo"/>
                </a:rPr>
                <a:t>2</a:t>
              </a:r>
            </a:p>
          </p:txBody>
        </p:sp>
      </p:grpSp>
      <p:grpSp>
        <p:nvGrpSpPr>
          <p:cNvPr name="Group 33" id="33"/>
          <p:cNvGrpSpPr/>
          <p:nvPr/>
        </p:nvGrpSpPr>
        <p:grpSpPr>
          <a:xfrm rot="0">
            <a:off x="11952982" y="7064493"/>
            <a:ext cx="3915073" cy="430411"/>
            <a:chOff x="0" y="0"/>
            <a:chExt cx="5220097" cy="573881"/>
          </a:xfrm>
        </p:grpSpPr>
        <p:sp>
          <p:nvSpPr>
            <p:cNvPr name="Freeform 34" id="34"/>
            <p:cNvSpPr/>
            <p:nvPr/>
          </p:nvSpPr>
          <p:spPr>
            <a:xfrm flipH="false" flipV="false" rot="0">
              <a:off x="0" y="0"/>
              <a:ext cx="5220097" cy="573881"/>
            </a:xfrm>
            <a:custGeom>
              <a:avLst/>
              <a:gdLst/>
              <a:ahLst/>
              <a:cxnLst/>
              <a:rect r="r" b="b" t="t" l="l"/>
              <a:pathLst>
                <a:path h="573881" w="5220097">
                  <a:moveTo>
                    <a:pt x="0" y="0"/>
                  </a:moveTo>
                  <a:lnTo>
                    <a:pt x="5220097" y="0"/>
                  </a:lnTo>
                  <a:lnTo>
                    <a:pt x="5220097" y="573881"/>
                  </a:lnTo>
                  <a:lnTo>
                    <a:pt x="0" y="573881"/>
                  </a:lnTo>
                  <a:close/>
                </a:path>
              </a:pathLst>
            </a:custGeom>
            <a:solidFill>
              <a:srgbClr val="000000">
                <a:alpha val="0"/>
              </a:srgbClr>
            </a:solidFill>
          </p:spPr>
        </p:sp>
        <p:sp>
          <p:nvSpPr>
            <p:cNvPr name="TextBox 35" id="35"/>
            <p:cNvSpPr txBox="true"/>
            <p:nvPr/>
          </p:nvSpPr>
          <p:spPr>
            <a:xfrm>
              <a:off x="0" y="-38100"/>
              <a:ext cx="5220097" cy="611981"/>
            </a:xfrm>
            <a:prstGeom prst="rect">
              <a:avLst/>
            </a:prstGeom>
          </p:spPr>
          <p:txBody>
            <a:bodyPr anchor="t" rtlCol="false" tIns="0" lIns="0" bIns="0" rIns="0"/>
            <a:lstStyle/>
            <a:p>
              <a:pPr algn="l">
                <a:lnSpc>
                  <a:spcPts val="2937"/>
                </a:lnSpc>
              </a:pPr>
              <a:r>
                <a:rPr lang="en-US" sz="2312">
                  <a:solidFill>
                    <a:srgbClr val="E0D6DE"/>
                  </a:solidFill>
                  <a:latin typeface="Arimo"/>
                  <a:ea typeface="Arimo"/>
                  <a:cs typeface="Arimo"/>
                  <a:sym typeface="Arimo"/>
                </a:rPr>
                <a:t>Decision-Making Insights</a:t>
              </a:r>
            </a:p>
          </p:txBody>
        </p:sp>
      </p:grpSp>
      <p:grpSp>
        <p:nvGrpSpPr>
          <p:cNvPr name="Group 36" id="36"/>
          <p:cNvGrpSpPr/>
          <p:nvPr/>
        </p:nvGrpSpPr>
        <p:grpSpPr>
          <a:xfrm rot="0">
            <a:off x="11952982" y="7481064"/>
            <a:ext cx="5498604" cy="1686520"/>
            <a:chOff x="0" y="0"/>
            <a:chExt cx="7331472" cy="2248694"/>
          </a:xfrm>
        </p:grpSpPr>
        <p:sp>
          <p:nvSpPr>
            <p:cNvPr name="Freeform 37" id="37"/>
            <p:cNvSpPr/>
            <p:nvPr/>
          </p:nvSpPr>
          <p:spPr>
            <a:xfrm flipH="false" flipV="false" rot="0">
              <a:off x="0" y="0"/>
              <a:ext cx="7331472" cy="2248694"/>
            </a:xfrm>
            <a:custGeom>
              <a:avLst/>
              <a:gdLst/>
              <a:ahLst/>
              <a:cxnLst/>
              <a:rect r="r" b="b" t="t" l="l"/>
              <a:pathLst>
                <a:path h="2248694" w="7331472">
                  <a:moveTo>
                    <a:pt x="0" y="0"/>
                  </a:moveTo>
                  <a:lnTo>
                    <a:pt x="7331472" y="0"/>
                  </a:lnTo>
                  <a:lnTo>
                    <a:pt x="7331472" y="2248694"/>
                  </a:lnTo>
                  <a:lnTo>
                    <a:pt x="0" y="2248694"/>
                  </a:lnTo>
                  <a:close/>
                </a:path>
              </a:pathLst>
            </a:custGeom>
            <a:solidFill>
              <a:srgbClr val="000000">
                <a:alpha val="0"/>
              </a:srgbClr>
            </a:solidFill>
          </p:spPr>
        </p:sp>
        <p:sp>
          <p:nvSpPr>
            <p:cNvPr name="TextBox 38" id="38"/>
            <p:cNvSpPr txBox="true"/>
            <p:nvPr/>
          </p:nvSpPr>
          <p:spPr>
            <a:xfrm>
              <a:off x="0" y="-104775"/>
              <a:ext cx="7331472" cy="2353469"/>
            </a:xfrm>
            <a:prstGeom prst="rect">
              <a:avLst/>
            </a:prstGeom>
          </p:spPr>
          <p:txBody>
            <a:bodyPr anchor="t" rtlCol="false" tIns="0" lIns="0" bIns="0" rIns="0"/>
            <a:lstStyle/>
            <a:p>
              <a:pPr algn="l">
                <a:lnSpc>
                  <a:spcPts val="3000"/>
                </a:lnSpc>
              </a:pPr>
              <a:r>
                <a:rPr lang="en-US" sz="1874">
                  <a:solidFill>
                    <a:srgbClr val="E0D6DE"/>
                  </a:solidFill>
                  <a:latin typeface="Arimo"/>
                  <a:ea typeface="Arimo"/>
                  <a:cs typeface="Arimo"/>
                  <a:sym typeface="Arimo"/>
                </a:rPr>
                <a:t>Another motivation is to explore whether AI can provide useful insights for informed decision-making, empowering investors with data-driven strategies.</a:t>
              </a:r>
            </a:p>
          </p:txBody>
        </p:sp>
      </p:grpSp>
      <p:grpSp>
        <p:nvGrpSpPr>
          <p:cNvPr name="Group 39" id="39"/>
          <p:cNvGrpSpPr/>
          <p:nvPr/>
        </p:nvGrpSpPr>
        <p:grpSpPr>
          <a:xfrm rot="0">
            <a:off x="6693247" y="4474586"/>
            <a:ext cx="4901375" cy="4901375"/>
            <a:chOff x="0" y="0"/>
            <a:chExt cx="6535166" cy="6535166"/>
          </a:xfrm>
        </p:grpSpPr>
        <p:sp>
          <p:nvSpPr>
            <p:cNvPr name="Freeform 40" id="40" descr="preencoded.png"/>
            <p:cNvSpPr/>
            <p:nvPr/>
          </p:nvSpPr>
          <p:spPr>
            <a:xfrm flipH="false" flipV="false" rot="0">
              <a:off x="0" y="0"/>
              <a:ext cx="6535166" cy="6535166"/>
            </a:xfrm>
            <a:custGeom>
              <a:avLst/>
              <a:gdLst/>
              <a:ahLst/>
              <a:cxnLst/>
              <a:rect r="r" b="b" t="t" l="l"/>
              <a:pathLst>
                <a:path h="6535166" w="6535166">
                  <a:moveTo>
                    <a:pt x="0" y="0"/>
                  </a:moveTo>
                  <a:lnTo>
                    <a:pt x="6535166" y="0"/>
                  </a:lnTo>
                  <a:lnTo>
                    <a:pt x="6535166" y="6535166"/>
                  </a:lnTo>
                  <a:lnTo>
                    <a:pt x="0" y="6535166"/>
                  </a:lnTo>
                  <a:lnTo>
                    <a:pt x="0" y="0"/>
                  </a:lnTo>
                  <a:close/>
                </a:path>
              </a:pathLst>
            </a:custGeom>
            <a:blipFill>
              <a:blip r:embed="rId7"/>
              <a:stretch>
                <a:fillRect l="0" t="0" r="0" b="0"/>
              </a:stretch>
            </a:blipFill>
          </p:spPr>
        </p:sp>
      </p:grpSp>
      <p:grpSp>
        <p:nvGrpSpPr>
          <p:cNvPr name="Group 41" id="41"/>
          <p:cNvGrpSpPr/>
          <p:nvPr/>
        </p:nvGrpSpPr>
        <p:grpSpPr>
          <a:xfrm rot="0">
            <a:off x="10037564" y="7918172"/>
            <a:ext cx="185291" cy="649337"/>
            <a:chOff x="0" y="0"/>
            <a:chExt cx="247055" cy="865783"/>
          </a:xfrm>
        </p:grpSpPr>
        <p:sp>
          <p:nvSpPr>
            <p:cNvPr name="Freeform 42" id="42"/>
            <p:cNvSpPr/>
            <p:nvPr/>
          </p:nvSpPr>
          <p:spPr>
            <a:xfrm flipH="false" flipV="false" rot="0">
              <a:off x="0" y="0"/>
              <a:ext cx="247055" cy="865783"/>
            </a:xfrm>
            <a:custGeom>
              <a:avLst/>
              <a:gdLst/>
              <a:ahLst/>
              <a:cxnLst/>
              <a:rect r="r" b="b" t="t" l="l"/>
              <a:pathLst>
                <a:path h="865783" w="247055">
                  <a:moveTo>
                    <a:pt x="0" y="0"/>
                  </a:moveTo>
                  <a:lnTo>
                    <a:pt x="247055" y="0"/>
                  </a:lnTo>
                  <a:lnTo>
                    <a:pt x="247055" y="865783"/>
                  </a:lnTo>
                  <a:lnTo>
                    <a:pt x="0" y="865783"/>
                  </a:lnTo>
                  <a:close/>
                </a:path>
              </a:pathLst>
            </a:custGeom>
            <a:solidFill>
              <a:srgbClr val="000000">
                <a:alpha val="0"/>
              </a:srgbClr>
            </a:solidFill>
          </p:spPr>
        </p:sp>
        <p:sp>
          <p:nvSpPr>
            <p:cNvPr name="TextBox 43" id="43"/>
            <p:cNvSpPr txBox="true"/>
            <p:nvPr/>
          </p:nvSpPr>
          <p:spPr>
            <a:xfrm>
              <a:off x="0" y="-114300"/>
              <a:ext cx="247055" cy="980083"/>
            </a:xfrm>
            <a:prstGeom prst="rect">
              <a:avLst/>
            </a:prstGeom>
          </p:spPr>
          <p:txBody>
            <a:bodyPr anchor="t" rtlCol="false" tIns="0" lIns="0" bIns="0" rIns="0"/>
            <a:lstStyle/>
            <a:p>
              <a:pPr algn="l">
                <a:lnSpc>
                  <a:spcPts val="3750"/>
                </a:lnSpc>
              </a:pPr>
              <a:r>
                <a:rPr lang="en-US" sz="2312">
                  <a:solidFill>
                    <a:srgbClr val="E0D6DE"/>
                  </a:solidFill>
                  <a:latin typeface="Arimo"/>
                  <a:ea typeface="Arimo"/>
                  <a:cs typeface="Arimo"/>
                  <a:sym typeface="Arimo"/>
                </a:rPr>
                <a:t>3</a:t>
              </a:r>
            </a:p>
          </p:txBody>
        </p:sp>
      </p:grpSp>
      <p:grpSp>
        <p:nvGrpSpPr>
          <p:cNvPr name="Group 44" id="44"/>
          <p:cNvGrpSpPr/>
          <p:nvPr/>
        </p:nvGrpSpPr>
        <p:grpSpPr>
          <a:xfrm rot="0">
            <a:off x="2150566" y="7255588"/>
            <a:ext cx="4184302" cy="430411"/>
            <a:chOff x="0" y="0"/>
            <a:chExt cx="5579069" cy="573881"/>
          </a:xfrm>
        </p:grpSpPr>
        <p:sp>
          <p:nvSpPr>
            <p:cNvPr name="Freeform 45" id="45"/>
            <p:cNvSpPr/>
            <p:nvPr/>
          </p:nvSpPr>
          <p:spPr>
            <a:xfrm flipH="false" flipV="false" rot="0">
              <a:off x="0" y="0"/>
              <a:ext cx="5579070" cy="573881"/>
            </a:xfrm>
            <a:custGeom>
              <a:avLst/>
              <a:gdLst/>
              <a:ahLst/>
              <a:cxnLst/>
              <a:rect r="r" b="b" t="t" l="l"/>
              <a:pathLst>
                <a:path h="573881" w="5579070">
                  <a:moveTo>
                    <a:pt x="0" y="0"/>
                  </a:moveTo>
                  <a:lnTo>
                    <a:pt x="5579070" y="0"/>
                  </a:lnTo>
                  <a:lnTo>
                    <a:pt x="5579070" y="573881"/>
                  </a:lnTo>
                  <a:lnTo>
                    <a:pt x="0" y="573881"/>
                  </a:lnTo>
                  <a:close/>
                </a:path>
              </a:pathLst>
            </a:custGeom>
            <a:solidFill>
              <a:srgbClr val="000000">
                <a:alpha val="0"/>
              </a:srgbClr>
            </a:solidFill>
          </p:spPr>
        </p:sp>
        <p:sp>
          <p:nvSpPr>
            <p:cNvPr name="TextBox 46" id="46"/>
            <p:cNvSpPr txBox="true"/>
            <p:nvPr/>
          </p:nvSpPr>
          <p:spPr>
            <a:xfrm>
              <a:off x="0" y="-38100"/>
              <a:ext cx="5579069" cy="611981"/>
            </a:xfrm>
            <a:prstGeom prst="rect">
              <a:avLst/>
            </a:prstGeom>
          </p:spPr>
          <p:txBody>
            <a:bodyPr anchor="t" rtlCol="false" tIns="0" lIns="0" bIns="0" rIns="0"/>
            <a:lstStyle/>
            <a:p>
              <a:pPr algn="r">
                <a:lnSpc>
                  <a:spcPts val="2937"/>
                </a:lnSpc>
              </a:pPr>
              <a:r>
                <a:rPr lang="en-US" sz="2312">
                  <a:solidFill>
                    <a:srgbClr val="E0D6DE"/>
                  </a:solidFill>
                  <a:latin typeface="Arimo"/>
                  <a:ea typeface="Arimo"/>
                  <a:cs typeface="Arimo"/>
                  <a:sym typeface="Arimo"/>
                </a:rPr>
                <a:t>Methodology Improvement</a:t>
              </a:r>
            </a:p>
          </p:txBody>
        </p:sp>
      </p:grpSp>
      <p:grpSp>
        <p:nvGrpSpPr>
          <p:cNvPr name="Group 47" id="47"/>
          <p:cNvGrpSpPr/>
          <p:nvPr/>
        </p:nvGrpSpPr>
        <p:grpSpPr>
          <a:xfrm rot="0">
            <a:off x="836414" y="7672159"/>
            <a:ext cx="5498455" cy="1304181"/>
            <a:chOff x="0" y="0"/>
            <a:chExt cx="7331273" cy="1738908"/>
          </a:xfrm>
        </p:grpSpPr>
        <p:sp>
          <p:nvSpPr>
            <p:cNvPr name="Freeform 48" id="48"/>
            <p:cNvSpPr/>
            <p:nvPr/>
          </p:nvSpPr>
          <p:spPr>
            <a:xfrm flipH="false" flipV="false" rot="0">
              <a:off x="0" y="0"/>
              <a:ext cx="7331273" cy="1738908"/>
            </a:xfrm>
            <a:custGeom>
              <a:avLst/>
              <a:gdLst/>
              <a:ahLst/>
              <a:cxnLst/>
              <a:rect r="r" b="b" t="t" l="l"/>
              <a:pathLst>
                <a:path h="1738908" w="7331273">
                  <a:moveTo>
                    <a:pt x="0" y="0"/>
                  </a:moveTo>
                  <a:lnTo>
                    <a:pt x="7331273" y="0"/>
                  </a:lnTo>
                  <a:lnTo>
                    <a:pt x="7331273" y="1738908"/>
                  </a:lnTo>
                  <a:lnTo>
                    <a:pt x="0" y="1738908"/>
                  </a:lnTo>
                  <a:close/>
                </a:path>
              </a:pathLst>
            </a:custGeom>
            <a:solidFill>
              <a:srgbClr val="000000">
                <a:alpha val="0"/>
              </a:srgbClr>
            </a:solidFill>
          </p:spPr>
        </p:sp>
        <p:sp>
          <p:nvSpPr>
            <p:cNvPr name="TextBox 49" id="49"/>
            <p:cNvSpPr txBox="true"/>
            <p:nvPr/>
          </p:nvSpPr>
          <p:spPr>
            <a:xfrm>
              <a:off x="0" y="-104775"/>
              <a:ext cx="7331273" cy="1843683"/>
            </a:xfrm>
            <a:prstGeom prst="rect">
              <a:avLst/>
            </a:prstGeom>
          </p:spPr>
          <p:txBody>
            <a:bodyPr anchor="t" rtlCol="false" tIns="0" lIns="0" bIns="0" rIns="0"/>
            <a:lstStyle/>
            <a:p>
              <a:pPr algn="r">
                <a:lnSpc>
                  <a:spcPts val="3000"/>
                </a:lnSpc>
              </a:pPr>
              <a:r>
                <a:rPr lang="en-US" sz="1874">
                  <a:solidFill>
                    <a:srgbClr val="E0D6DE"/>
                  </a:solidFill>
                  <a:latin typeface="Arimo"/>
                  <a:ea typeface="Arimo"/>
                  <a:cs typeface="Arimo"/>
                  <a:sym typeface="Arimo"/>
                </a:rPr>
                <a:t>We strive to improve existing methodologies by testing multiple approaches, refining the models for enhanced performance and reliability.</a:t>
              </a:r>
            </a:p>
          </p:txBody>
        </p:sp>
      </p:grpSp>
      <p:grpSp>
        <p:nvGrpSpPr>
          <p:cNvPr name="Group 50" id="50"/>
          <p:cNvGrpSpPr/>
          <p:nvPr/>
        </p:nvGrpSpPr>
        <p:grpSpPr>
          <a:xfrm rot="0">
            <a:off x="6693247" y="4474586"/>
            <a:ext cx="4901375" cy="4901375"/>
            <a:chOff x="0" y="0"/>
            <a:chExt cx="6535166" cy="6535166"/>
          </a:xfrm>
        </p:grpSpPr>
        <p:sp>
          <p:nvSpPr>
            <p:cNvPr name="Freeform 51" id="51" descr="preencoded.png"/>
            <p:cNvSpPr/>
            <p:nvPr/>
          </p:nvSpPr>
          <p:spPr>
            <a:xfrm flipH="false" flipV="false" rot="0">
              <a:off x="0" y="0"/>
              <a:ext cx="6535166" cy="6535166"/>
            </a:xfrm>
            <a:custGeom>
              <a:avLst/>
              <a:gdLst/>
              <a:ahLst/>
              <a:cxnLst/>
              <a:rect r="r" b="b" t="t" l="l"/>
              <a:pathLst>
                <a:path h="6535166" w="6535166">
                  <a:moveTo>
                    <a:pt x="0" y="0"/>
                  </a:moveTo>
                  <a:lnTo>
                    <a:pt x="6535166" y="0"/>
                  </a:lnTo>
                  <a:lnTo>
                    <a:pt x="6535166" y="6535166"/>
                  </a:lnTo>
                  <a:lnTo>
                    <a:pt x="0" y="6535166"/>
                  </a:lnTo>
                  <a:lnTo>
                    <a:pt x="0" y="0"/>
                  </a:lnTo>
                  <a:close/>
                </a:path>
              </a:pathLst>
            </a:custGeom>
            <a:blipFill>
              <a:blip r:embed="rId8"/>
              <a:stretch>
                <a:fillRect l="0" t="0" r="0" b="0"/>
              </a:stretch>
            </a:blipFill>
          </p:spPr>
        </p:sp>
      </p:grpSp>
      <p:grpSp>
        <p:nvGrpSpPr>
          <p:cNvPr name="Group 52" id="52"/>
          <p:cNvGrpSpPr/>
          <p:nvPr/>
        </p:nvGrpSpPr>
        <p:grpSpPr>
          <a:xfrm rot="0">
            <a:off x="7642920" y="7501154"/>
            <a:ext cx="194816" cy="649337"/>
            <a:chOff x="0" y="0"/>
            <a:chExt cx="259755" cy="865783"/>
          </a:xfrm>
        </p:grpSpPr>
        <p:sp>
          <p:nvSpPr>
            <p:cNvPr name="Freeform 53" id="53"/>
            <p:cNvSpPr/>
            <p:nvPr/>
          </p:nvSpPr>
          <p:spPr>
            <a:xfrm flipH="false" flipV="false" rot="0">
              <a:off x="0" y="0"/>
              <a:ext cx="259755" cy="865783"/>
            </a:xfrm>
            <a:custGeom>
              <a:avLst/>
              <a:gdLst/>
              <a:ahLst/>
              <a:cxnLst/>
              <a:rect r="r" b="b" t="t" l="l"/>
              <a:pathLst>
                <a:path h="865783" w="259755">
                  <a:moveTo>
                    <a:pt x="0" y="0"/>
                  </a:moveTo>
                  <a:lnTo>
                    <a:pt x="259755" y="0"/>
                  </a:lnTo>
                  <a:lnTo>
                    <a:pt x="259755" y="865783"/>
                  </a:lnTo>
                  <a:lnTo>
                    <a:pt x="0" y="865783"/>
                  </a:lnTo>
                  <a:close/>
                </a:path>
              </a:pathLst>
            </a:custGeom>
            <a:solidFill>
              <a:srgbClr val="000000">
                <a:alpha val="0"/>
              </a:srgbClr>
            </a:solidFill>
          </p:spPr>
        </p:sp>
        <p:sp>
          <p:nvSpPr>
            <p:cNvPr name="TextBox 54" id="54"/>
            <p:cNvSpPr txBox="true"/>
            <p:nvPr/>
          </p:nvSpPr>
          <p:spPr>
            <a:xfrm>
              <a:off x="0" y="-114300"/>
              <a:ext cx="259755" cy="980083"/>
            </a:xfrm>
            <a:prstGeom prst="rect">
              <a:avLst/>
            </a:prstGeom>
          </p:spPr>
          <p:txBody>
            <a:bodyPr anchor="t" rtlCol="false" tIns="0" lIns="0" bIns="0" rIns="0"/>
            <a:lstStyle/>
            <a:p>
              <a:pPr algn="l">
                <a:lnSpc>
                  <a:spcPts val="3750"/>
                </a:lnSpc>
              </a:pPr>
              <a:r>
                <a:rPr lang="en-US" sz="2312">
                  <a:solidFill>
                    <a:srgbClr val="E0D6DE"/>
                  </a:solidFill>
                  <a:latin typeface="Arimo"/>
                  <a:ea typeface="Arimo"/>
                  <a:cs typeface="Arimo"/>
                  <a:sym typeface="Arimo"/>
                </a:rPr>
                <a:t>4</a:t>
              </a:r>
            </a:p>
          </p:txBody>
        </p:sp>
      </p:grpSp>
      <p:sp>
        <p:nvSpPr>
          <p:cNvPr name="TextBox 55" id="55"/>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1028700" y="2452039"/>
            <a:ext cx="6853535" cy="928093"/>
            <a:chOff x="0" y="0"/>
            <a:chExt cx="9138047" cy="1237457"/>
          </a:xfrm>
        </p:grpSpPr>
        <p:sp>
          <p:nvSpPr>
            <p:cNvPr name="Freeform 7" id="7"/>
            <p:cNvSpPr/>
            <p:nvPr/>
          </p:nvSpPr>
          <p:spPr>
            <a:xfrm flipH="false" flipV="false" rot="0">
              <a:off x="0" y="0"/>
              <a:ext cx="9138047" cy="1237457"/>
            </a:xfrm>
            <a:custGeom>
              <a:avLst/>
              <a:gdLst/>
              <a:ahLst/>
              <a:cxnLst/>
              <a:rect r="r" b="b" t="t" l="l"/>
              <a:pathLst>
                <a:path h="1237457" w="9138047">
                  <a:moveTo>
                    <a:pt x="0" y="0"/>
                  </a:moveTo>
                  <a:lnTo>
                    <a:pt x="9138047" y="0"/>
                  </a:lnTo>
                  <a:lnTo>
                    <a:pt x="9138047" y="1237457"/>
                  </a:lnTo>
                  <a:lnTo>
                    <a:pt x="0" y="1237457"/>
                  </a:lnTo>
                  <a:close/>
                </a:path>
              </a:pathLst>
            </a:custGeom>
            <a:solidFill>
              <a:srgbClr val="000000">
                <a:alpha val="0"/>
              </a:srgbClr>
            </a:solidFill>
          </p:spPr>
        </p:sp>
        <p:sp>
          <p:nvSpPr>
            <p:cNvPr name="TextBox 8" id="8"/>
            <p:cNvSpPr txBox="true"/>
            <p:nvPr/>
          </p:nvSpPr>
          <p:spPr>
            <a:xfrm>
              <a:off x="0" y="-47625"/>
              <a:ext cx="9138047" cy="1285082"/>
            </a:xfrm>
            <a:prstGeom prst="rect">
              <a:avLst/>
            </a:prstGeom>
          </p:spPr>
          <p:txBody>
            <a:bodyPr anchor="t" rtlCol="false" tIns="0" lIns="0" bIns="0" rIns="0"/>
            <a:lstStyle/>
            <a:p>
              <a:pPr algn="l">
                <a:lnSpc>
                  <a:spcPts val="6687"/>
                </a:lnSpc>
              </a:pPr>
              <a:r>
                <a:rPr lang="en-US" sz="5374">
                  <a:solidFill>
                    <a:srgbClr val="97B8FF"/>
                  </a:solidFill>
                  <a:latin typeface="Arimo"/>
                  <a:ea typeface="Arimo"/>
                  <a:cs typeface="Arimo"/>
                  <a:sym typeface="Arimo"/>
                </a:rPr>
                <a:t>Problem Statement</a:t>
              </a:r>
            </a:p>
          </p:txBody>
        </p:sp>
      </p:grpSp>
      <p:sp>
        <p:nvSpPr>
          <p:cNvPr name="TextBox 9" id="9"/>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7</a:t>
            </a:r>
          </a:p>
        </p:txBody>
      </p:sp>
      <p:sp>
        <p:nvSpPr>
          <p:cNvPr name="TextBox 10" id="10"/>
          <p:cNvSpPr txBox="true"/>
          <p:nvPr/>
        </p:nvSpPr>
        <p:spPr>
          <a:xfrm rot="0">
            <a:off x="1028700" y="4035138"/>
            <a:ext cx="16299805" cy="2240967"/>
          </a:xfrm>
          <a:prstGeom prst="rect">
            <a:avLst/>
          </a:prstGeom>
        </p:spPr>
        <p:txBody>
          <a:bodyPr anchor="t" rtlCol="false" tIns="0" lIns="0" bIns="0" rIns="0">
            <a:spAutoFit/>
          </a:bodyPr>
          <a:lstStyle/>
          <a:p>
            <a:pPr algn="l">
              <a:lnSpc>
                <a:spcPts val="3532"/>
              </a:lnSpc>
            </a:pPr>
            <a:r>
              <a:rPr lang="en-US" sz="2522">
                <a:solidFill>
                  <a:srgbClr val="FFFFFF"/>
                </a:solidFill>
                <a:latin typeface="Arimo"/>
                <a:ea typeface="Arimo"/>
                <a:cs typeface="Arimo"/>
                <a:sym typeface="Arimo"/>
              </a:rPr>
              <a:t>Stock markets are influenced by multiple unpredictable factors, making accurate predictions challenging. Traditional methods rely on historical data and technical indicators, but they fail to capture the complexities of market behavior. This project aims to analyze stock trends using machine learning models, specifically Random Forest and XGBoost, to identify potential patterns in stock price movements. Our objective is to investigate whether AI models can detect meaningful patterns to assist in stock market decision-making.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16049019" y="9686925"/>
            <a:ext cx="2153221" cy="514350"/>
            <a:chOff x="0" y="0"/>
            <a:chExt cx="2870962"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207" r="0" b="-207"/>
              </a:stretch>
            </a:blipFill>
          </p:spPr>
        </p:sp>
      </p:grpSp>
      <p:grpSp>
        <p:nvGrpSpPr>
          <p:cNvPr name="Group 8" id="8"/>
          <p:cNvGrpSpPr/>
          <p:nvPr/>
        </p:nvGrpSpPr>
        <p:grpSpPr>
          <a:xfrm rot="0">
            <a:off x="1028700" y="570673"/>
            <a:ext cx="7437387" cy="971700"/>
            <a:chOff x="0" y="0"/>
            <a:chExt cx="9916516" cy="1295599"/>
          </a:xfrm>
        </p:grpSpPr>
        <p:sp>
          <p:nvSpPr>
            <p:cNvPr name="Freeform 9" id="9"/>
            <p:cNvSpPr/>
            <p:nvPr/>
          </p:nvSpPr>
          <p:spPr>
            <a:xfrm flipH="false" flipV="false" rot="0">
              <a:off x="0" y="0"/>
              <a:ext cx="9916516" cy="1295599"/>
            </a:xfrm>
            <a:custGeom>
              <a:avLst/>
              <a:gdLst/>
              <a:ahLst/>
              <a:cxnLst/>
              <a:rect r="r" b="b" t="t" l="l"/>
              <a:pathLst>
                <a:path h="1295599" w="9916516">
                  <a:moveTo>
                    <a:pt x="0" y="0"/>
                  </a:moveTo>
                  <a:lnTo>
                    <a:pt x="9916516" y="0"/>
                  </a:lnTo>
                  <a:lnTo>
                    <a:pt x="9916516" y="1295599"/>
                  </a:lnTo>
                  <a:lnTo>
                    <a:pt x="0" y="1295599"/>
                  </a:lnTo>
                  <a:close/>
                </a:path>
              </a:pathLst>
            </a:custGeom>
            <a:solidFill>
              <a:srgbClr val="000000">
                <a:alpha val="0"/>
              </a:srgbClr>
            </a:solidFill>
          </p:spPr>
        </p:sp>
        <p:sp>
          <p:nvSpPr>
            <p:cNvPr name="TextBox 10" id="10"/>
            <p:cNvSpPr txBox="true"/>
            <p:nvPr/>
          </p:nvSpPr>
          <p:spPr>
            <a:xfrm>
              <a:off x="0" y="-57150"/>
              <a:ext cx="9916516" cy="1352749"/>
            </a:xfrm>
            <a:prstGeom prst="rect">
              <a:avLst/>
            </a:prstGeom>
          </p:spPr>
          <p:txBody>
            <a:bodyPr anchor="t" rtlCol="false" tIns="0" lIns="0" bIns="0" rIns="0"/>
            <a:lstStyle/>
            <a:p>
              <a:pPr algn="l">
                <a:lnSpc>
                  <a:spcPts val="6936"/>
                </a:lnSpc>
              </a:pPr>
              <a:r>
                <a:rPr lang="en-US" sz="5562">
                  <a:solidFill>
                    <a:srgbClr val="97B8FF"/>
                  </a:solidFill>
                  <a:latin typeface="Arimo"/>
                  <a:ea typeface="Arimo"/>
                  <a:cs typeface="Arimo"/>
                  <a:sym typeface="Arimo"/>
                </a:rPr>
                <a:t>System Architecture</a:t>
              </a:r>
            </a:p>
          </p:txBody>
        </p:sp>
      </p:grpSp>
      <p:grpSp>
        <p:nvGrpSpPr>
          <p:cNvPr name="Group 11" id="11"/>
          <p:cNvGrpSpPr/>
          <p:nvPr/>
        </p:nvGrpSpPr>
        <p:grpSpPr>
          <a:xfrm rot="0">
            <a:off x="499533" y="5466962"/>
            <a:ext cx="11731561" cy="38100"/>
            <a:chOff x="0" y="0"/>
            <a:chExt cx="15642081" cy="50800"/>
          </a:xfrm>
        </p:grpSpPr>
        <p:sp>
          <p:nvSpPr>
            <p:cNvPr name="Freeform 12" id="12"/>
            <p:cNvSpPr/>
            <p:nvPr/>
          </p:nvSpPr>
          <p:spPr>
            <a:xfrm flipH="false" flipV="false" rot="0">
              <a:off x="0" y="0"/>
              <a:ext cx="15642082" cy="50800"/>
            </a:xfrm>
            <a:custGeom>
              <a:avLst/>
              <a:gdLst/>
              <a:ahLst/>
              <a:cxnLst/>
              <a:rect r="r" b="b" t="t" l="l"/>
              <a:pathLst>
                <a:path h="50800" w="15642082">
                  <a:moveTo>
                    <a:pt x="0" y="25400"/>
                  </a:moveTo>
                  <a:cubicBezTo>
                    <a:pt x="0" y="11430"/>
                    <a:pt x="11430" y="0"/>
                    <a:pt x="25400" y="0"/>
                  </a:cubicBezTo>
                  <a:lnTo>
                    <a:pt x="15616682" y="0"/>
                  </a:lnTo>
                  <a:cubicBezTo>
                    <a:pt x="15630652" y="0"/>
                    <a:pt x="15642082" y="11430"/>
                    <a:pt x="15642082" y="25400"/>
                  </a:cubicBezTo>
                  <a:cubicBezTo>
                    <a:pt x="15642082" y="39370"/>
                    <a:pt x="15630652" y="50800"/>
                    <a:pt x="15616682" y="50800"/>
                  </a:cubicBezTo>
                  <a:lnTo>
                    <a:pt x="25400" y="50800"/>
                  </a:lnTo>
                  <a:cubicBezTo>
                    <a:pt x="11430" y="50800"/>
                    <a:pt x="0" y="39370"/>
                    <a:pt x="0" y="25400"/>
                  </a:cubicBezTo>
                  <a:close/>
                </a:path>
              </a:pathLst>
            </a:custGeom>
            <a:solidFill>
              <a:srgbClr val="3F3F44"/>
            </a:solidFill>
          </p:spPr>
        </p:sp>
      </p:grpSp>
      <p:grpSp>
        <p:nvGrpSpPr>
          <p:cNvPr name="Group 13" id="13"/>
          <p:cNvGrpSpPr/>
          <p:nvPr/>
        </p:nvGrpSpPr>
        <p:grpSpPr>
          <a:xfrm rot="0">
            <a:off x="2741627" y="4474726"/>
            <a:ext cx="38100" cy="992219"/>
            <a:chOff x="0" y="0"/>
            <a:chExt cx="50800" cy="1322959"/>
          </a:xfrm>
        </p:grpSpPr>
        <p:sp>
          <p:nvSpPr>
            <p:cNvPr name="Freeform 14" id="14"/>
            <p:cNvSpPr/>
            <p:nvPr/>
          </p:nvSpPr>
          <p:spPr>
            <a:xfrm flipH="false" flipV="false" rot="0">
              <a:off x="0" y="0"/>
              <a:ext cx="50800" cy="1322959"/>
            </a:xfrm>
            <a:custGeom>
              <a:avLst/>
              <a:gdLst/>
              <a:ahLst/>
              <a:cxnLst/>
              <a:rect r="r" b="b" t="t" l="l"/>
              <a:pathLst>
                <a:path h="1322959" w="50800">
                  <a:moveTo>
                    <a:pt x="0" y="25400"/>
                  </a:moveTo>
                  <a:cubicBezTo>
                    <a:pt x="0" y="11430"/>
                    <a:pt x="11430" y="0"/>
                    <a:pt x="25400" y="0"/>
                  </a:cubicBezTo>
                  <a:cubicBezTo>
                    <a:pt x="39370" y="0"/>
                    <a:pt x="50800" y="11430"/>
                    <a:pt x="50800" y="25400"/>
                  </a:cubicBezTo>
                  <a:lnTo>
                    <a:pt x="50800" y="1297559"/>
                  </a:lnTo>
                  <a:cubicBezTo>
                    <a:pt x="50800" y="1311529"/>
                    <a:pt x="39370" y="1322959"/>
                    <a:pt x="25400" y="1322959"/>
                  </a:cubicBezTo>
                  <a:cubicBezTo>
                    <a:pt x="11430" y="1322959"/>
                    <a:pt x="0" y="1311529"/>
                    <a:pt x="0" y="1297559"/>
                  </a:cubicBezTo>
                  <a:close/>
                </a:path>
              </a:pathLst>
            </a:custGeom>
            <a:solidFill>
              <a:srgbClr val="3F3F44"/>
            </a:solidFill>
          </p:spPr>
        </p:sp>
      </p:grpSp>
      <p:grpSp>
        <p:nvGrpSpPr>
          <p:cNvPr name="Group 15" id="15"/>
          <p:cNvGrpSpPr/>
          <p:nvPr/>
        </p:nvGrpSpPr>
        <p:grpSpPr>
          <a:xfrm rot="0">
            <a:off x="2441739" y="5148023"/>
            <a:ext cx="637794" cy="637889"/>
            <a:chOff x="0" y="0"/>
            <a:chExt cx="850392" cy="850519"/>
          </a:xfrm>
        </p:grpSpPr>
        <p:sp>
          <p:nvSpPr>
            <p:cNvPr name="Freeform 16" id="16"/>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17" id="17"/>
          <p:cNvGrpSpPr/>
          <p:nvPr/>
        </p:nvGrpSpPr>
        <p:grpSpPr>
          <a:xfrm rot="0">
            <a:off x="2670636" y="5311437"/>
            <a:ext cx="179934" cy="368201"/>
            <a:chOff x="0" y="0"/>
            <a:chExt cx="239912" cy="490935"/>
          </a:xfrm>
        </p:grpSpPr>
        <p:sp>
          <p:nvSpPr>
            <p:cNvPr name="Freeform 18" id="18"/>
            <p:cNvSpPr/>
            <p:nvPr/>
          </p:nvSpPr>
          <p:spPr>
            <a:xfrm flipH="false" flipV="false" rot="0">
              <a:off x="0" y="0"/>
              <a:ext cx="239912" cy="490935"/>
            </a:xfrm>
            <a:custGeom>
              <a:avLst/>
              <a:gdLst/>
              <a:ahLst/>
              <a:cxnLst/>
              <a:rect r="r" b="b" t="t" l="l"/>
              <a:pathLst>
                <a:path h="490935" w="239912">
                  <a:moveTo>
                    <a:pt x="0" y="0"/>
                  </a:moveTo>
                  <a:lnTo>
                    <a:pt x="239912" y="0"/>
                  </a:lnTo>
                  <a:lnTo>
                    <a:pt x="239912" y="490935"/>
                  </a:lnTo>
                  <a:lnTo>
                    <a:pt x="0" y="490935"/>
                  </a:lnTo>
                  <a:close/>
                </a:path>
              </a:pathLst>
            </a:custGeom>
            <a:solidFill>
              <a:srgbClr val="000000">
                <a:alpha val="0"/>
              </a:srgbClr>
            </a:solidFill>
          </p:spPr>
        </p:sp>
        <p:sp>
          <p:nvSpPr>
            <p:cNvPr name="TextBox 19" id="19"/>
            <p:cNvSpPr txBox="true"/>
            <p:nvPr/>
          </p:nvSpPr>
          <p:spPr>
            <a:xfrm>
              <a:off x="0" y="38100"/>
              <a:ext cx="239912"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1</a:t>
              </a:r>
            </a:p>
          </p:txBody>
        </p:sp>
      </p:grpSp>
      <p:grpSp>
        <p:nvGrpSpPr>
          <p:cNvPr name="Group 20" id="20"/>
          <p:cNvGrpSpPr/>
          <p:nvPr/>
        </p:nvGrpSpPr>
        <p:grpSpPr>
          <a:xfrm rot="0">
            <a:off x="988730" y="2160002"/>
            <a:ext cx="3544044" cy="500062"/>
            <a:chOff x="0" y="0"/>
            <a:chExt cx="4725392" cy="666749"/>
          </a:xfrm>
        </p:grpSpPr>
        <p:sp>
          <p:nvSpPr>
            <p:cNvPr name="Freeform 21" id="21"/>
            <p:cNvSpPr/>
            <p:nvPr/>
          </p:nvSpPr>
          <p:spPr>
            <a:xfrm flipH="false" flipV="false" rot="0">
              <a:off x="0" y="0"/>
              <a:ext cx="4725392" cy="666749"/>
            </a:xfrm>
            <a:custGeom>
              <a:avLst/>
              <a:gdLst/>
              <a:ahLst/>
              <a:cxnLst/>
              <a:rect r="r" b="b" t="t" l="l"/>
              <a:pathLst>
                <a:path h="666749" w="4725392">
                  <a:moveTo>
                    <a:pt x="0" y="0"/>
                  </a:moveTo>
                  <a:lnTo>
                    <a:pt x="4725392" y="0"/>
                  </a:lnTo>
                  <a:lnTo>
                    <a:pt x="4725392" y="666749"/>
                  </a:lnTo>
                  <a:lnTo>
                    <a:pt x="0" y="666749"/>
                  </a:lnTo>
                  <a:close/>
                </a:path>
              </a:pathLst>
            </a:custGeom>
            <a:solidFill>
              <a:srgbClr val="000000">
                <a:alpha val="0"/>
              </a:srgbClr>
            </a:solidFill>
          </p:spPr>
        </p:sp>
        <p:sp>
          <p:nvSpPr>
            <p:cNvPr name="TextBox 22" id="22"/>
            <p:cNvSpPr txBox="true"/>
            <p:nvPr/>
          </p:nvSpPr>
          <p:spPr>
            <a:xfrm>
              <a:off x="0" y="-38100"/>
              <a:ext cx="4725392" cy="704849"/>
            </a:xfrm>
            <a:prstGeom prst="rect">
              <a:avLst/>
            </a:prstGeom>
          </p:spPr>
          <p:txBody>
            <a:bodyPr anchor="t" rtlCol="false" tIns="0" lIns="0" bIns="0" rIns="0"/>
            <a:lstStyle/>
            <a:p>
              <a:pPr algn="ctr">
                <a:lnSpc>
                  <a:spcPts val="3436"/>
                </a:lnSpc>
              </a:pPr>
              <a:r>
                <a:rPr lang="en-US" sz="2750">
                  <a:solidFill>
                    <a:srgbClr val="E0D6DE"/>
                  </a:solidFill>
                  <a:latin typeface="Arimo"/>
                  <a:ea typeface="Arimo"/>
                  <a:cs typeface="Arimo"/>
                  <a:sym typeface="Arimo"/>
                </a:rPr>
                <a:t>Data Collection</a:t>
              </a:r>
            </a:p>
          </p:txBody>
        </p:sp>
      </p:grpSp>
      <p:grpSp>
        <p:nvGrpSpPr>
          <p:cNvPr name="Group 23" id="23"/>
          <p:cNvGrpSpPr/>
          <p:nvPr/>
        </p:nvGrpSpPr>
        <p:grpSpPr>
          <a:xfrm rot="0">
            <a:off x="783050" y="2673012"/>
            <a:ext cx="3955405" cy="1518047"/>
            <a:chOff x="0" y="0"/>
            <a:chExt cx="5273873" cy="2024063"/>
          </a:xfrm>
        </p:grpSpPr>
        <p:sp>
          <p:nvSpPr>
            <p:cNvPr name="Freeform 24" id="24"/>
            <p:cNvSpPr/>
            <p:nvPr/>
          </p:nvSpPr>
          <p:spPr>
            <a:xfrm flipH="false" flipV="false" rot="0">
              <a:off x="0" y="0"/>
              <a:ext cx="5273873" cy="2024063"/>
            </a:xfrm>
            <a:custGeom>
              <a:avLst/>
              <a:gdLst/>
              <a:ahLst/>
              <a:cxnLst/>
              <a:rect r="r" b="b" t="t" l="l"/>
              <a:pathLst>
                <a:path h="2024063" w="5273873">
                  <a:moveTo>
                    <a:pt x="0" y="0"/>
                  </a:moveTo>
                  <a:lnTo>
                    <a:pt x="5273873" y="0"/>
                  </a:lnTo>
                  <a:lnTo>
                    <a:pt x="5273873" y="2024063"/>
                  </a:lnTo>
                  <a:lnTo>
                    <a:pt x="0" y="2024063"/>
                  </a:lnTo>
                  <a:close/>
                </a:path>
              </a:pathLst>
            </a:custGeom>
            <a:solidFill>
              <a:srgbClr val="000000">
                <a:alpha val="0"/>
              </a:srgbClr>
            </a:solidFill>
          </p:spPr>
        </p:sp>
        <p:sp>
          <p:nvSpPr>
            <p:cNvPr name="TextBox 25" id="25"/>
            <p:cNvSpPr txBox="true"/>
            <p:nvPr/>
          </p:nvSpPr>
          <p:spPr>
            <a:xfrm>
              <a:off x="0" y="-104775"/>
              <a:ext cx="5273873" cy="2128838"/>
            </a:xfrm>
            <a:prstGeom prst="rect">
              <a:avLst/>
            </a:prstGeom>
          </p:spPr>
          <p:txBody>
            <a:bodyPr anchor="t" rtlCol="false" tIns="0" lIns="0" bIns="0" rIns="0"/>
            <a:lstStyle/>
            <a:p>
              <a:pPr algn="ctr">
                <a:lnSpc>
                  <a:spcPts val="3561"/>
                </a:lnSpc>
              </a:pPr>
              <a:r>
                <a:rPr lang="en-US" sz="2187">
                  <a:solidFill>
                    <a:srgbClr val="E0D6DE"/>
                  </a:solidFill>
                  <a:latin typeface="Arimo"/>
                  <a:ea typeface="Arimo"/>
                  <a:cs typeface="Arimo"/>
                  <a:sym typeface="Arimo"/>
                </a:rPr>
                <a:t>Gathering real-time stock market data from various sources.</a:t>
              </a:r>
            </a:p>
          </p:txBody>
        </p:sp>
      </p:grpSp>
      <p:grpSp>
        <p:nvGrpSpPr>
          <p:cNvPr name="Group 26" id="26"/>
          <p:cNvGrpSpPr/>
          <p:nvPr/>
        </p:nvGrpSpPr>
        <p:grpSpPr>
          <a:xfrm rot="0">
            <a:off x="5144606" y="5466962"/>
            <a:ext cx="38100" cy="992219"/>
            <a:chOff x="0" y="0"/>
            <a:chExt cx="50800" cy="1322959"/>
          </a:xfrm>
        </p:grpSpPr>
        <p:sp>
          <p:nvSpPr>
            <p:cNvPr name="Freeform 27" id="27"/>
            <p:cNvSpPr/>
            <p:nvPr/>
          </p:nvSpPr>
          <p:spPr>
            <a:xfrm flipH="false" flipV="false" rot="0">
              <a:off x="0" y="0"/>
              <a:ext cx="50800" cy="1322959"/>
            </a:xfrm>
            <a:custGeom>
              <a:avLst/>
              <a:gdLst/>
              <a:ahLst/>
              <a:cxnLst/>
              <a:rect r="r" b="b" t="t" l="l"/>
              <a:pathLst>
                <a:path h="1322959" w="50800">
                  <a:moveTo>
                    <a:pt x="0" y="25400"/>
                  </a:moveTo>
                  <a:cubicBezTo>
                    <a:pt x="0" y="11430"/>
                    <a:pt x="11430" y="0"/>
                    <a:pt x="25400" y="0"/>
                  </a:cubicBezTo>
                  <a:cubicBezTo>
                    <a:pt x="39370" y="0"/>
                    <a:pt x="50800" y="11430"/>
                    <a:pt x="50800" y="25400"/>
                  </a:cubicBezTo>
                  <a:lnTo>
                    <a:pt x="50800" y="1297559"/>
                  </a:lnTo>
                  <a:cubicBezTo>
                    <a:pt x="50800" y="1311529"/>
                    <a:pt x="39370" y="1322959"/>
                    <a:pt x="25400" y="1322959"/>
                  </a:cubicBezTo>
                  <a:cubicBezTo>
                    <a:pt x="11430" y="1322959"/>
                    <a:pt x="0" y="1311529"/>
                    <a:pt x="0" y="1297559"/>
                  </a:cubicBezTo>
                  <a:close/>
                </a:path>
              </a:pathLst>
            </a:custGeom>
            <a:solidFill>
              <a:srgbClr val="3F3F44"/>
            </a:solidFill>
          </p:spPr>
        </p:sp>
      </p:grpSp>
      <p:grpSp>
        <p:nvGrpSpPr>
          <p:cNvPr name="Group 28" id="28"/>
          <p:cNvGrpSpPr/>
          <p:nvPr/>
        </p:nvGrpSpPr>
        <p:grpSpPr>
          <a:xfrm rot="0">
            <a:off x="4844717" y="5148023"/>
            <a:ext cx="637794" cy="637889"/>
            <a:chOff x="0" y="0"/>
            <a:chExt cx="850392" cy="850519"/>
          </a:xfrm>
        </p:grpSpPr>
        <p:sp>
          <p:nvSpPr>
            <p:cNvPr name="Freeform 29" id="29"/>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30" id="30"/>
          <p:cNvGrpSpPr/>
          <p:nvPr/>
        </p:nvGrpSpPr>
        <p:grpSpPr>
          <a:xfrm rot="0">
            <a:off x="5031200" y="5311437"/>
            <a:ext cx="264914" cy="368201"/>
            <a:chOff x="0" y="0"/>
            <a:chExt cx="353219" cy="490935"/>
          </a:xfrm>
        </p:grpSpPr>
        <p:sp>
          <p:nvSpPr>
            <p:cNvPr name="Freeform 31" id="31"/>
            <p:cNvSpPr/>
            <p:nvPr/>
          </p:nvSpPr>
          <p:spPr>
            <a:xfrm flipH="false" flipV="false" rot="0">
              <a:off x="0" y="0"/>
              <a:ext cx="353219" cy="490935"/>
            </a:xfrm>
            <a:custGeom>
              <a:avLst/>
              <a:gdLst/>
              <a:ahLst/>
              <a:cxnLst/>
              <a:rect r="r" b="b" t="t" l="l"/>
              <a:pathLst>
                <a:path h="490935" w="353219">
                  <a:moveTo>
                    <a:pt x="0" y="0"/>
                  </a:moveTo>
                  <a:lnTo>
                    <a:pt x="353219" y="0"/>
                  </a:lnTo>
                  <a:lnTo>
                    <a:pt x="353219" y="490935"/>
                  </a:lnTo>
                  <a:lnTo>
                    <a:pt x="0" y="490935"/>
                  </a:lnTo>
                  <a:close/>
                </a:path>
              </a:pathLst>
            </a:custGeom>
            <a:solidFill>
              <a:srgbClr val="000000">
                <a:alpha val="0"/>
              </a:srgbClr>
            </a:solidFill>
          </p:spPr>
        </p:sp>
        <p:sp>
          <p:nvSpPr>
            <p:cNvPr name="TextBox 32" id="32"/>
            <p:cNvSpPr txBox="true"/>
            <p:nvPr/>
          </p:nvSpPr>
          <p:spPr>
            <a:xfrm>
              <a:off x="0" y="38100"/>
              <a:ext cx="353219"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2</a:t>
              </a:r>
            </a:p>
          </p:txBody>
        </p:sp>
      </p:grpSp>
      <p:grpSp>
        <p:nvGrpSpPr>
          <p:cNvPr name="Group 33" id="33"/>
          <p:cNvGrpSpPr/>
          <p:nvPr/>
        </p:nvGrpSpPr>
        <p:grpSpPr>
          <a:xfrm rot="0">
            <a:off x="3352865" y="6685716"/>
            <a:ext cx="3621584" cy="500062"/>
            <a:chOff x="0" y="0"/>
            <a:chExt cx="4828779" cy="666749"/>
          </a:xfrm>
        </p:grpSpPr>
        <p:sp>
          <p:nvSpPr>
            <p:cNvPr name="Freeform 34" id="34"/>
            <p:cNvSpPr/>
            <p:nvPr/>
          </p:nvSpPr>
          <p:spPr>
            <a:xfrm flipH="false" flipV="false" rot="0">
              <a:off x="0" y="0"/>
              <a:ext cx="4828779" cy="666749"/>
            </a:xfrm>
            <a:custGeom>
              <a:avLst/>
              <a:gdLst/>
              <a:ahLst/>
              <a:cxnLst/>
              <a:rect r="r" b="b" t="t" l="l"/>
              <a:pathLst>
                <a:path h="666749" w="4828779">
                  <a:moveTo>
                    <a:pt x="0" y="0"/>
                  </a:moveTo>
                  <a:lnTo>
                    <a:pt x="4828779" y="0"/>
                  </a:lnTo>
                  <a:lnTo>
                    <a:pt x="4828779" y="666749"/>
                  </a:lnTo>
                  <a:lnTo>
                    <a:pt x="0" y="666749"/>
                  </a:lnTo>
                  <a:close/>
                </a:path>
              </a:pathLst>
            </a:custGeom>
            <a:solidFill>
              <a:srgbClr val="000000">
                <a:alpha val="0"/>
              </a:srgbClr>
            </a:solidFill>
          </p:spPr>
        </p:sp>
        <p:sp>
          <p:nvSpPr>
            <p:cNvPr name="TextBox 35" id="35"/>
            <p:cNvSpPr txBox="true"/>
            <p:nvPr/>
          </p:nvSpPr>
          <p:spPr>
            <a:xfrm>
              <a:off x="0" y="-38100"/>
              <a:ext cx="4828779" cy="704849"/>
            </a:xfrm>
            <a:prstGeom prst="rect">
              <a:avLst/>
            </a:prstGeom>
          </p:spPr>
          <p:txBody>
            <a:bodyPr anchor="t" rtlCol="false" tIns="0" lIns="0" bIns="0" rIns="0"/>
            <a:lstStyle/>
            <a:p>
              <a:pPr algn="ctr">
                <a:lnSpc>
                  <a:spcPts val="3436"/>
                </a:lnSpc>
              </a:pPr>
              <a:r>
                <a:rPr lang="en-US" sz="2750">
                  <a:solidFill>
                    <a:srgbClr val="E0D6DE"/>
                  </a:solidFill>
                  <a:latin typeface="Arimo"/>
                  <a:ea typeface="Arimo"/>
                  <a:cs typeface="Arimo"/>
                  <a:sym typeface="Arimo"/>
                </a:rPr>
                <a:t>Feature Engineering</a:t>
              </a:r>
            </a:p>
          </p:txBody>
        </p:sp>
      </p:grpSp>
      <p:grpSp>
        <p:nvGrpSpPr>
          <p:cNvPr name="Group 36" id="36"/>
          <p:cNvGrpSpPr/>
          <p:nvPr/>
        </p:nvGrpSpPr>
        <p:grpSpPr>
          <a:xfrm rot="0">
            <a:off x="3186029" y="7198727"/>
            <a:ext cx="3955405" cy="1064418"/>
            <a:chOff x="0" y="0"/>
            <a:chExt cx="5273873" cy="1419224"/>
          </a:xfrm>
        </p:grpSpPr>
        <p:sp>
          <p:nvSpPr>
            <p:cNvPr name="Freeform 37" id="37"/>
            <p:cNvSpPr/>
            <p:nvPr/>
          </p:nvSpPr>
          <p:spPr>
            <a:xfrm flipH="false" flipV="false" rot="0">
              <a:off x="0" y="0"/>
              <a:ext cx="5273873" cy="1419224"/>
            </a:xfrm>
            <a:custGeom>
              <a:avLst/>
              <a:gdLst/>
              <a:ahLst/>
              <a:cxnLst/>
              <a:rect r="r" b="b" t="t" l="l"/>
              <a:pathLst>
                <a:path h="1419224" w="5273873">
                  <a:moveTo>
                    <a:pt x="0" y="0"/>
                  </a:moveTo>
                  <a:lnTo>
                    <a:pt x="5273873" y="0"/>
                  </a:lnTo>
                  <a:lnTo>
                    <a:pt x="5273873" y="1419224"/>
                  </a:lnTo>
                  <a:lnTo>
                    <a:pt x="0" y="1419224"/>
                  </a:lnTo>
                  <a:close/>
                </a:path>
              </a:pathLst>
            </a:custGeom>
            <a:solidFill>
              <a:srgbClr val="000000">
                <a:alpha val="0"/>
              </a:srgbClr>
            </a:solidFill>
          </p:spPr>
        </p:sp>
        <p:sp>
          <p:nvSpPr>
            <p:cNvPr name="TextBox 38" id="38"/>
            <p:cNvSpPr txBox="true"/>
            <p:nvPr/>
          </p:nvSpPr>
          <p:spPr>
            <a:xfrm>
              <a:off x="0" y="-104775"/>
              <a:ext cx="5273873" cy="1523999"/>
            </a:xfrm>
            <a:prstGeom prst="rect">
              <a:avLst/>
            </a:prstGeom>
          </p:spPr>
          <p:txBody>
            <a:bodyPr anchor="t" rtlCol="false" tIns="0" lIns="0" bIns="0" rIns="0"/>
            <a:lstStyle/>
            <a:p>
              <a:pPr algn="ctr">
                <a:lnSpc>
                  <a:spcPts val="3561"/>
                </a:lnSpc>
              </a:pPr>
              <a:r>
                <a:rPr lang="en-US" sz="2187">
                  <a:solidFill>
                    <a:srgbClr val="E0D6DE"/>
                  </a:solidFill>
                  <a:latin typeface="Arimo"/>
                  <a:ea typeface="Arimo"/>
                  <a:cs typeface="Arimo"/>
                  <a:sym typeface="Arimo"/>
                </a:rPr>
                <a:t>Preparing the data for model training.</a:t>
              </a:r>
            </a:p>
          </p:txBody>
        </p:sp>
      </p:grpSp>
      <p:grpSp>
        <p:nvGrpSpPr>
          <p:cNvPr name="Group 39" id="39"/>
          <p:cNvGrpSpPr/>
          <p:nvPr/>
        </p:nvGrpSpPr>
        <p:grpSpPr>
          <a:xfrm rot="0">
            <a:off x="7547586" y="4474726"/>
            <a:ext cx="38100" cy="992219"/>
            <a:chOff x="0" y="0"/>
            <a:chExt cx="50800" cy="1322959"/>
          </a:xfrm>
        </p:grpSpPr>
        <p:sp>
          <p:nvSpPr>
            <p:cNvPr name="Freeform 40" id="40"/>
            <p:cNvSpPr/>
            <p:nvPr/>
          </p:nvSpPr>
          <p:spPr>
            <a:xfrm flipH="false" flipV="false" rot="0">
              <a:off x="0" y="0"/>
              <a:ext cx="50800" cy="1322959"/>
            </a:xfrm>
            <a:custGeom>
              <a:avLst/>
              <a:gdLst/>
              <a:ahLst/>
              <a:cxnLst/>
              <a:rect r="r" b="b" t="t" l="l"/>
              <a:pathLst>
                <a:path h="1322959" w="50800">
                  <a:moveTo>
                    <a:pt x="0" y="25400"/>
                  </a:moveTo>
                  <a:cubicBezTo>
                    <a:pt x="0" y="11430"/>
                    <a:pt x="11430" y="0"/>
                    <a:pt x="25400" y="0"/>
                  </a:cubicBezTo>
                  <a:cubicBezTo>
                    <a:pt x="39370" y="0"/>
                    <a:pt x="50800" y="11430"/>
                    <a:pt x="50800" y="25400"/>
                  </a:cubicBezTo>
                  <a:lnTo>
                    <a:pt x="50800" y="1297559"/>
                  </a:lnTo>
                  <a:cubicBezTo>
                    <a:pt x="50800" y="1311529"/>
                    <a:pt x="39370" y="1322959"/>
                    <a:pt x="25400" y="1322959"/>
                  </a:cubicBezTo>
                  <a:cubicBezTo>
                    <a:pt x="11430" y="1322959"/>
                    <a:pt x="0" y="1311529"/>
                    <a:pt x="0" y="1297559"/>
                  </a:cubicBezTo>
                  <a:close/>
                </a:path>
              </a:pathLst>
            </a:custGeom>
            <a:solidFill>
              <a:srgbClr val="3F3F44"/>
            </a:solidFill>
          </p:spPr>
        </p:sp>
      </p:grpSp>
      <p:grpSp>
        <p:nvGrpSpPr>
          <p:cNvPr name="Group 41" id="41"/>
          <p:cNvGrpSpPr/>
          <p:nvPr/>
        </p:nvGrpSpPr>
        <p:grpSpPr>
          <a:xfrm rot="0">
            <a:off x="7247698" y="5148023"/>
            <a:ext cx="637794" cy="637889"/>
            <a:chOff x="0" y="0"/>
            <a:chExt cx="850392" cy="850519"/>
          </a:xfrm>
        </p:grpSpPr>
        <p:sp>
          <p:nvSpPr>
            <p:cNvPr name="Freeform 42" id="42"/>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43" id="43"/>
          <p:cNvGrpSpPr/>
          <p:nvPr/>
        </p:nvGrpSpPr>
        <p:grpSpPr>
          <a:xfrm rot="0">
            <a:off x="7434774" y="5311437"/>
            <a:ext cx="263724" cy="368201"/>
            <a:chOff x="0" y="0"/>
            <a:chExt cx="351632" cy="490935"/>
          </a:xfrm>
        </p:grpSpPr>
        <p:sp>
          <p:nvSpPr>
            <p:cNvPr name="Freeform 44" id="44"/>
            <p:cNvSpPr/>
            <p:nvPr/>
          </p:nvSpPr>
          <p:spPr>
            <a:xfrm flipH="false" flipV="false" rot="0">
              <a:off x="0" y="0"/>
              <a:ext cx="351632" cy="490935"/>
            </a:xfrm>
            <a:custGeom>
              <a:avLst/>
              <a:gdLst/>
              <a:ahLst/>
              <a:cxnLst/>
              <a:rect r="r" b="b" t="t" l="l"/>
              <a:pathLst>
                <a:path h="490935" w="351632">
                  <a:moveTo>
                    <a:pt x="0" y="0"/>
                  </a:moveTo>
                  <a:lnTo>
                    <a:pt x="351632" y="0"/>
                  </a:lnTo>
                  <a:lnTo>
                    <a:pt x="351632" y="490935"/>
                  </a:lnTo>
                  <a:lnTo>
                    <a:pt x="0" y="490935"/>
                  </a:lnTo>
                  <a:close/>
                </a:path>
              </a:pathLst>
            </a:custGeom>
            <a:solidFill>
              <a:srgbClr val="000000">
                <a:alpha val="0"/>
              </a:srgbClr>
            </a:solidFill>
          </p:spPr>
        </p:sp>
        <p:sp>
          <p:nvSpPr>
            <p:cNvPr name="TextBox 45" id="45"/>
            <p:cNvSpPr txBox="true"/>
            <p:nvPr/>
          </p:nvSpPr>
          <p:spPr>
            <a:xfrm>
              <a:off x="0" y="38100"/>
              <a:ext cx="351632"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3</a:t>
              </a:r>
            </a:p>
          </p:txBody>
        </p:sp>
      </p:grpSp>
      <p:grpSp>
        <p:nvGrpSpPr>
          <p:cNvPr name="Group 46" id="46"/>
          <p:cNvGrpSpPr/>
          <p:nvPr/>
        </p:nvGrpSpPr>
        <p:grpSpPr>
          <a:xfrm rot="0">
            <a:off x="5794687" y="2613630"/>
            <a:ext cx="3544044" cy="500062"/>
            <a:chOff x="0" y="0"/>
            <a:chExt cx="4725392" cy="666749"/>
          </a:xfrm>
        </p:grpSpPr>
        <p:sp>
          <p:nvSpPr>
            <p:cNvPr name="Freeform 47" id="47"/>
            <p:cNvSpPr/>
            <p:nvPr/>
          </p:nvSpPr>
          <p:spPr>
            <a:xfrm flipH="false" flipV="false" rot="0">
              <a:off x="0" y="0"/>
              <a:ext cx="4725392" cy="666749"/>
            </a:xfrm>
            <a:custGeom>
              <a:avLst/>
              <a:gdLst/>
              <a:ahLst/>
              <a:cxnLst/>
              <a:rect r="r" b="b" t="t" l="l"/>
              <a:pathLst>
                <a:path h="666749" w="4725392">
                  <a:moveTo>
                    <a:pt x="0" y="0"/>
                  </a:moveTo>
                  <a:lnTo>
                    <a:pt x="4725392" y="0"/>
                  </a:lnTo>
                  <a:lnTo>
                    <a:pt x="4725392" y="666749"/>
                  </a:lnTo>
                  <a:lnTo>
                    <a:pt x="0" y="666749"/>
                  </a:lnTo>
                  <a:close/>
                </a:path>
              </a:pathLst>
            </a:custGeom>
            <a:solidFill>
              <a:srgbClr val="000000">
                <a:alpha val="0"/>
              </a:srgbClr>
            </a:solidFill>
          </p:spPr>
        </p:sp>
        <p:sp>
          <p:nvSpPr>
            <p:cNvPr name="TextBox 48" id="48"/>
            <p:cNvSpPr txBox="true"/>
            <p:nvPr/>
          </p:nvSpPr>
          <p:spPr>
            <a:xfrm>
              <a:off x="0" y="-38100"/>
              <a:ext cx="4725392" cy="704849"/>
            </a:xfrm>
            <a:prstGeom prst="rect">
              <a:avLst/>
            </a:prstGeom>
          </p:spPr>
          <p:txBody>
            <a:bodyPr anchor="t" rtlCol="false" tIns="0" lIns="0" bIns="0" rIns="0"/>
            <a:lstStyle/>
            <a:p>
              <a:pPr algn="ctr">
                <a:lnSpc>
                  <a:spcPts val="3436"/>
                </a:lnSpc>
              </a:pPr>
              <a:r>
                <a:rPr lang="en-US" sz="2750">
                  <a:solidFill>
                    <a:srgbClr val="E0D6DE"/>
                  </a:solidFill>
                  <a:latin typeface="Arimo"/>
                  <a:ea typeface="Arimo"/>
                  <a:cs typeface="Arimo"/>
                  <a:sym typeface="Arimo"/>
                </a:rPr>
                <a:t>Model Training</a:t>
              </a:r>
            </a:p>
          </p:txBody>
        </p:sp>
      </p:grpSp>
      <p:grpSp>
        <p:nvGrpSpPr>
          <p:cNvPr name="Group 49" id="49"/>
          <p:cNvGrpSpPr/>
          <p:nvPr/>
        </p:nvGrpSpPr>
        <p:grpSpPr>
          <a:xfrm rot="0">
            <a:off x="5589007" y="3126640"/>
            <a:ext cx="3955405" cy="1064418"/>
            <a:chOff x="0" y="0"/>
            <a:chExt cx="5273873" cy="1419224"/>
          </a:xfrm>
        </p:grpSpPr>
        <p:sp>
          <p:nvSpPr>
            <p:cNvPr name="Freeform 50" id="50"/>
            <p:cNvSpPr/>
            <p:nvPr/>
          </p:nvSpPr>
          <p:spPr>
            <a:xfrm flipH="false" flipV="false" rot="0">
              <a:off x="0" y="0"/>
              <a:ext cx="5273873" cy="1419224"/>
            </a:xfrm>
            <a:custGeom>
              <a:avLst/>
              <a:gdLst/>
              <a:ahLst/>
              <a:cxnLst/>
              <a:rect r="r" b="b" t="t" l="l"/>
              <a:pathLst>
                <a:path h="1419224" w="5273873">
                  <a:moveTo>
                    <a:pt x="0" y="0"/>
                  </a:moveTo>
                  <a:lnTo>
                    <a:pt x="5273873" y="0"/>
                  </a:lnTo>
                  <a:lnTo>
                    <a:pt x="5273873" y="1419224"/>
                  </a:lnTo>
                  <a:lnTo>
                    <a:pt x="0" y="1419224"/>
                  </a:lnTo>
                  <a:close/>
                </a:path>
              </a:pathLst>
            </a:custGeom>
            <a:solidFill>
              <a:srgbClr val="000000">
                <a:alpha val="0"/>
              </a:srgbClr>
            </a:solidFill>
          </p:spPr>
        </p:sp>
        <p:sp>
          <p:nvSpPr>
            <p:cNvPr name="TextBox 51" id="51"/>
            <p:cNvSpPr txBox="true"/>
            <p:nvPr/>
          </p:nvSpPr>
          <p:spPr>
            <a:xfrm>
              <a:off x="0" y="-104775"/>
              <a:ext cx="5273873" cy="1523999"/>
            </a:xfrm>
            <a:prstGeom prst="rect">
              <a:avLst/>
            </a:prstGeom>
          </p:spPr>
          <p:txBody>
            <a:bodyPr anchor="t" rtlCol="false" tIns="0" lIns="0" bIns="0" rIns="0"/>
            <a:lstStyle/>
            <a:p>
              <a:pPr algn="ctr">
                <a:lnSpc>
                  <a:spcPts val="3561"/>
                </a:lnSpc>
              </a:pPr>
              <a:r>
                <a:rPr lang="en-US" sz="2187">
                  <a:solidFill>
                    <a:srgbClr val="E0D6DE"/>
                  </a:solidFill>
                  <a:latin typeface="Arimo"/>
                  <a:ea typeface="Arimo"/>
                  <a:cs typeface="Arimo"/>
                  <a:sym typeface="Arimo"/>
                </a:rPr>
                <a:t>Training machine learning models using historical data.</a:t>
              </a:r>
            </a:p>
          </p:txBody>
        </p:sp>
      </p:grpSp>
      <p:grpSp>
        <p:nvGrpSpPr>
          <p:cNvPr name="Group 52" id="52"/>
          <p:cNvGrpSpPr/>
          <p:nvPr/>
        </p:nvGrpSpPr>
        <p:grpSpPr>
          <a:xfrm rot="0">
            <a:off x="9950714" y="5466962"/>
            <a:ext cx="38100" cy="992219"/>
            <a:chOff x="0" y="0"/>
            <a:chExt cx="50800" cy="1322959"/>
          </a:xfrm>
        </p:grpSpPr>
        <p:sp>
          <p:nvSpPr>
            <p:cNvPr name="Freeform 53" id="53"/>
            <p:cNvSpPr/>
            <p:nvPr/>
          </p:nvSpPr>
          <p:spPr>
            <a:xfrm flipH="false" flipV="false" rot="0">
              <a:off x="0" y="0"/>
              <a:ext cx="50800" cy="1322959"/>
            </a:xfrm>
            <a:custGeom>
              <a:avLst/>
              <a:gdLst/>
              <a:ahLst/>
              <a:cxnLst/>
              <a:rect r="r" b="b" t="t" l="l"/>
              <a:pathLst>
                <a:path h="1322959" w="50800">
                  <a:moveTo>
                    <a:pt x="0" y="25400"/>
                  </a:moveTo>
                  <a:cubicBezTo>
                    <a:pt x="0" y="11430"/>
                    <a:pt x="11430" y="0"/>
                    <a:pt x="25400" y="0"/>
                  </a:cubicBezTo>
                  <a:cubicBezTo>
                    <a:pt x="39370" y="0"/>
                    <a:pt x="50800" y="11430"/>
                    <a:pt x="50800" y="25400"/>
                  </a:cubicBezTo>
                  <a:lnTo>
                    <a:pt x="50800" y="1297559"/>
                  </a:lnTo>
                  <a:cubicBezTo>
                    <a:pt x="50800" y="1311529"/>
                    <a:pt x="39370" y="1322959"/>
                    <a:pt x="25400" y="1322959"/>
                  </a:cubicBezTo>
                  <a:cubicBezTo>
                    <a:pt x="11430" y="1322959"/>
                    <a:pt x="0" y="1311529"/>
                    <a:pt x="0" y="1297559"/>
                  </a:cubicBezTo>
                  <a:close/>
                </a:path>
              </a:pathLst>
            </a:custGeom>
            <a:solidFill>
              <a:srgbClr val="3F3F44"/>
            </a:solidFill>
          </p:spPr>
        </p:sp>
      </p:grpSp>
      <p:grpSp>
        <p:nvGrpSpPr>
          <p:cNvPr name="Group 54" id="54"/>
          <p:cNvGrpSpPr/>
          <p:nvPr/>
        </p:nvGrpSpPr>
        <p:grpSpPr>
          <a:xfrm rot="0">
            <a:off x="9650825" y="5148023"/>
            <a:ext cx="637794" cy="637889"/>
            <a:chOff x="0" y="0"/>
            <a:chExt cx="850392" cy="850519"/>
          </a:xfrm>
        </p:grpSpPr>
        <p:sp>
          <p:nvSpPr>
            <p:cNvPr name="Freeform 55" id="55"/>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26262B"/>
            </a:solidFill>
          </p:spPr>
        </p:sp>
      </p:grpSp>
      <p:grpSp>
        <p:nvGrpSpPr>
          <p:cNvPr name="Group 56" id="56"/>
          <p:cNvGrpSpPr/>
          <p:nvPr/>
        </p:nvGrpSpPr>
        <p:grpSpPr>
          <a:xfrm rot="0">
            <a:off x="9831055" y="5311437"/>
            <a:ext cx="277266" cy="368201"/>
            <a:chOff x="0" y="0"/>
            <a:chExt cx="369688" cy="490935"/>
          </a:xfrm>
        </p:grpSpPr>
        <p:sp>
          <p:nvSpPr>
            <p:cNvPr name="Freeform 57" id="57"/>
            <p:cNvSpPr/>
            <p:nvPr/>
          </p:nvSpPr>
          <p:spPr>
            <a:xfrm flipH="false" flipV="false" rot="0">
              <a:off x="0" y="0"/>
              <a:ext cx="369688" cy="490935"/>
            </a:xfrm>
            <a:custGeom>
              <a:avLst/>
              <a:gdLst/>
              <a:ahLst/>
              <a:cxnLst/>
              <a:rect r="r" b="b" t="t" l="l"/>
              <a:pathLst>
                <a:path h="490935" w="369688">
                  <a:moveTo>
                    <a:pt x="0" y="0"/>
                  </a:moveTo>
                  <a:lnTo>
                    <a:pt x="369688" y="0"/>
                  </a:lnTo>
                  <a:lnTo>
                    <a:pt x="369688" y="490935"/>
                  </a:lnTo>
                  <a:lnTo>
                    <a:pt x="0" y="490935"/>
                  </a:lnTo>
                  <a:close/>
                </a:path>
              </a:pathLst>
            </a:custGeom>
            <a:solidFill>
              <a:srgbClr val="000000">
                <a:alpha val="0"/>
              </a:srgbClr>
            </a:solidFill>
          </p:spPr>
        </p:sp>
        <p:sp>
          <p:nvSpPr>
            <p:cNvPr name="TextBox 58" id="58"/>
            <p:cNvSpPr txBox="true"/>
            <p:nvPr/>
          </p:nvSpPr>
          <p:spPr>
            <a:xfrm>
              <a:off x="0" y="38100"/>
              <a:ext cx="369688" cy="452835"/>
            </a:xfrm>
            <a:prstGeom prst="rect">
              <a:avLst/>
            </a:prstGeom>
          </p:spPr>
          <p:txBody>
            <a:bodyPr anchor="t" rtlCol="false" tIns="0" lIns="0" bIns="0" rIns="0"/>
            <a:lstStyle/>
            <a:p>
              <a:pPr algn="ctr">
                <a:lnSpc>
                  <a:spcPts val="3312"/>
                </a:lnSpc>
              </a:pPr>
              <a:r>
                <a:rPr lang="en-US" sz="3311">
                  <a:solidFill>
                    <a:srgbClr val="E0D6DE"/>
                  </a:solidFill>
                  <a:latin typeface="Arimo"/>
                  <a:ea typeface="Arimo"/>
                  <a:cs typeface="Arimo"/>
                  <a:sym typeface="Arimo"/>
                </a:rPr>
                <a:t>4</a:t>
              </a:r>
            </a:p>
          </p:txBody>
        </p:sp>
      </p:grpSp>
      <p:grpSp>
        <p:nvGrpSpPr>
          <p:cNvPr name="Group 59" id="59"/>
          <p:cNvGrpSpPr/>
          <p:nvPr/>
        </p:nvGrpSpPr>
        <p:grpSpPr>
          <a:xfrm rot="0">
            <a:off x="7991986" y="6685716"/>
            <a:ext cx="3955554" cy="942975"/>
            <a:chOff x="0" y="0"/>
            <a:chExt cx="5274072" cy="1257300"/>
          </a:xfrm>
        </p:grpSpPr>
        <p:sp>
          <p:nvSpPr>
            <p:cNvPr name="Freeform 60" id="60"/>
            <p:cNvSpPr/>
            <p:nvPr/>
          </p:nvSpPr>
          <p:spPr>
            <a:xfrm flipH="false" flipV="false" rot="0">
              <a:off x="0" y="0"/>
              <a:ext cx="5274072" cy="1257300"/>
            </a:xfrm>
            <a:custGeom>
              <a:avLst/>
              <a:gdLst/>
              <a:ahLst/>
              <a:cxnLst/>
              <a:rect r="r" b="b" t="t" l="l"/>
              <a:pathLst>
                <a:path h="1257300" w="5274072">
                  <a:moveTo>
                    <a:pt x="0" y="0"/>
                  </a:moveTo>
                  <a:lnTo>
                    <a:pt x="5274072" y="0"/>
                  </a:lnTo>
                  <a:lnTo>
                    <a:pt x="5274072" y="1257300"/>
                  </a:lnTo>
                  <a:lnTo>
                    <a:pt x="0" y="1257300"/>
                  </a:lnTo>
                  <a:close/>
                </a:path>
              </a:pathLst>
            </a:custGeom>
            <a:solidFill>
              <a:srgbClr val="000000">
                <a:alpha val="0"/>
              </a:srgbClr>
            </a:solidFill>
          </p:spPr>
        </p:sp>
        <p:sp>
          <p:nvSpPr>
            <p:cNvPr name="TextBox 61" id="61"/>
            <p:cNvSpPr txBox="true"/>
            <p:nvPr/>
          </p:nvSpPr>
          <p:spPr>
            <a:xfrm>
              <a:off x="0" y="-38100"/>
              <a:ext cx="5274072" cy="1295400"/>
            </a:xfrm>
            <a:prstGeom prst="rect">
              <a:avLst/>
            </a:prstGeom>
          </p:spPr>
          <p:txBody>
            <a:bodyPr anchor="t" rtlCol="false" tIns="0" lIns="0" bIns="0" rIns="0"/>
            <a:lstStyle/>
            <a:p>
              <a:pPr algn="ctr">
                <a:lnSpc>
                  <a:spcPts val="3436"/>
                </a:lnSpc>
              </a:pPr>
              <a:r>
                <a:rPr lang="en-US" sz="2750">
                  <a:solidFill>
                    <a:srgbClr val="E0D6DE"/>
                  </a:solidFill>
                  <a:latin typeface="Arimo"/>
                  <a:ea typeface="Arimo"/>
                  <a:cs typeface="Arimo"/>
                  <a:sym typeface="Arimo"/>
                </a:rPr>
                <a:t>Prediction &amp; Evaluation</a:t>
              </a:r>
            </a:p>
          </p:txBody>
        </p:sp>
      </p:grpSp>
      <p:grpSp>
        <p:nvGrpSpPr>
          <p:cNvPr name="Group 62" id="62"/>
          <p:cNvGrpSpPr/>
          <p:nvPr/>
        </p:nvGrpSpPr>
        <p:grpSpPr>
          <a:xfrm rot="0">
            <a:off x="7991986" y="7641639"/>
            <a:ext cx="3955554" cy="1518047"/>
            <a:chOff x="0" y="0"/>
            <a:chExt cx="5274072" cy="2024063"/>
          </a:xfrm>
        </p:grpSpPr>
        <p:sp>
          <p:nvSpPr>
            <p:cNvPr name="Freeform 63" id="63"/>
            <p:cNvSpPr/>
            <p:nvPr/>
          </p:nvSpPr>
          <p:spPr>
            <a:xfrm flipH="false" flipV="false" rot="0">
              <a:off x="0" y="0"/>
              <a:ext cx="5274072" cy="2024063"/>
            </a:xfrm>
            <a:custGeom>
              <a:avLst/>
              <a:gdLst/>
              <a:ahLst/>
              <a:cxnLst/>
              <a:rect r="r" b="b" t="t" l="l"/>
              <a:pathLst>
                <a:path h="2024063" w="5274072">
                  <a:moveTo>
                    <a:pt x="0" y="0"/>
                  </a:moveTo>
                  <a:lnTo>
                    <a:pt x="5274072" y="0"/>
                  </a:lnTo>
                  <a:lnTo>
                    <a:pt x="5274072" y="2024063"/>
                  </a:lnTo>
                  <a:lnTo>
                    <a:pt x="0" y="2024063"/>
                  </a:lnTo>
                  <a:close/>
                </a:path>
              </a:pathLst>
            </a:custGeom>
            <a:solidFill>
              <a:srgbClr val="000000">
                <a:alpha val="0"/>
              </a:srgbClr>
            </a:solidFill>
          </p:spPr>
        </p:sp>
        <p:sp>
          <p:nvSpPr>
            <p:cNvPr name="TextBox 64" id="64"/>
            <p:cNvSpPr txBox="true"/>
            <p:nvPr/>
          </p:nvSpPr>
          <p:spPr>
            <a:xfrm>
              <a:off x="0" y="-104775"/>
              <a:ext cx="5274072" cy="2128838"/>
            </a:xfrm>
            <a:prstGeom prst="rect">
              <a:avLst/>
            </a:prstGeom>
          </p:spPr>
          <p:txBody>
            <a:bodyPr anchor="t" rtlCol="false" tIns="0" lIns="0" bIns="0" rIns="0"/>
            <a:lstStyle/>
            <a:p>
              <a:pPr algn="ctr">
                <a:lnSpc>
                  <a:spcPts val="3561"/>
                </a:lnSpc>
              </a:pPr>
              <a:r>
                <a:rPr lang="en-US" sz="2187">
                  <a:solidFill>
                    <a:srgbClr val="E0D6DE"/>
                  </a:solidFill>
                  <a:latin typeface="Arimo"/>
                  <a:ea typeface="Arimo"/>
                  <a:cs typeface="Arimo"/>
                  <a:sym typeface="Arimo"/>
                </a:rPr>
                <a:t>Using trained models to analyze trends and predict stock movements.</a:t>
              </a:r>
            </a:p>
          </p:txBody>
        </p:sp>
      </p:grpSp>
      <p:grpSp>
        <p:nvGrpSpPr>
          <p:cNvPr name="Group 65" id="65"/>
          <p:cNvGrpSpPr/>
          <p:nvPr/>
        </p:nvGrpSpPr>
        <p:grpSpPr>
          <a:xfrm rot="0">
            <a:off x="12548594" y="50864"/>
            <a:ext cx="5633556" cy="10185272"/>
            <a:chOff x="0" y="0"/>
            <a:chExt cx="7511408" cy="13580363"/>
          </a:xfrm>
        </p:grpSpPr>
        <p:sp>
          <p:nvSpPr>
            <p:cNvPr name="Freeform 66" id="66"/>
            <p:cNvSpPr/>
            <p:nvPr/>
          </p:nvSpPr>
          <p:spPr>
            <a:xfrm flipH="false" flipV="false" rot="0">
              <a:off x="0" y="0"/>
              <a:ext cx="7511407" cy="13580363"/>
            </a:xfrm>
            <a:custGeom>
              <a:avLst/>
              <a:gdLst/>
              <a:ahLst/>
              <a:cxnLst/>
              <a:rect r="r" b="b" t="t" l="l"/>
              <a:pathLst>
                <a:path h="13580363" w="7511407">
                  <a:moveTo>
                    <a:pt x="0" y="0"/>
                  </a:moveTo>
                  <a:lnTo>
                    <a:pt x="7511407" y="0"/>
                  </a:lnTo>
                  <a:lnTo>
                    <a:pt x="7511407" y="13580363"/>
                  </a:lnTo>
                  <a:lnTo>
                    <a:pt x="0" y="13580363"/>
                  </a:lnTo>
                  <a:lnTo>
                    <a:pt x="0" y="0"/>
                  </a:lnTo>
                  <a:close/>
                </a:path>
              </a:pathLst>
            </a:custGeom>
            <a:blipFill>
              <a:blip r:embed="rId6"/>
              <a:stretch>
                <a:fillRect l="0" t="-78" r="0" b="-78"/>
              </a:stretch>
            </a:blipFill>
          </p:spPr>
        </p:sp>
      </p:grpSp>
      <p:sp>
        <p:nvSpPr>
          <p:cNvPr name="TextBox 67" id="67"/>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p:nvPr/>
        </p:nvGrpSpPr>
        <p:grpSpPr>
          <a:xfrm rot="0">
            <a:off x="16049019" y="9686925"/>
            <a:ext cx="2153221" cy="514350"/>
            <a:chOff x="0" y="0"/>
            <a:chExt cx="2870962"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207" r="0" b="-207"/>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grpSp>
        <p:nvGrpSpPr>
          <p:cNvPr name="Group 10" id="10"/>
          <p:cNvGrpSpPr/>
          <p:nvPr/>
        </p:nvGrpSpPr>
        <p:grpSpPr>
          <a:xfrm rot="0">
            <a:off x="855519" y="432964"/>
            <a:ext cx="9919097" cy="1420417"/>
            <a:chOff x="0" y="0"/>
            <a:chExt cx="13225463" cy="1893889"/>
          </a:xfrm>
        </p:grpSpPr>
        <p:sp>
          <p:nvSpPr>
            <p:cNvPr name="Freeform 11" id="11"/>
            <p:cNvSpPr/>
            <p:nvPr/>
          </p:nvSpPr>
          <p:spPr>
            <a:xfrm flipH="false" flipV="false" rot="0">
              <a:off x="0" y="0"/>
              <a:ext cx="13225462" cy="1893889"/>
            </a:xfrm>
            <a:custGeom>
              <a:avLst/>
              <a:gdLst/>
              <a:ahLst/>
              <a:cxnLst/>
              <a:rect r="r" b="b" t="t" l="l"/>
              <a:pathLst>
                <a:path h="1893889" w="13225462">
                  <a:moveTo>
                    <a:pt x="0" y="0"/>
                  </a:moveTo>
                  <a:lnTo>
                    <a:pt x="13225462" y="0"/>
                  </a:lnTo>
                  <a:lnTo>
                    <a:pt x="13225462" y="1893889"/>
                  </a:lnTo>
                  <a:lnTo>
                    <a:pt x="0" y="1893889"/>
                  </a:lnTo>
                  <a:close/>
                </a:path>
              </a:pathLst>
            </a:custGeom>
            <a:solidFill>
              <a:srgbClr val="000000">
                <a:alpha val="0"/>
              </a:srgbClr>
            </a:solidFill>
          </p:spPr>
        </p:sp>
        <p:sp>
          <p:nvSpPr>
            <p:cNvPr name="TextBox 12" id="12"/>
            <p:cNvSpPr txBox="true"/>
            <p:nvPr/>
          </p:nvSpPr>
          <p:spPr>
            <a:xfrm>
              <a:off x="0" y="-47625"/>
              <a:ext cx="13225463" cy="1941514"/>
            </a:xfrm>
            <a:prstGeom prst="rect">
              <a:avLst/>
            </a:prstGeom>
          </p:spPr>
          <p:txBody>
            <a:bodyPr anchor="t" rtlCol="false" tIns="0" lIns="0" bIns="0" rIns="0"/>
            <a:lstStyle/>
            <a:p>
              <a:pPr algn="l">
                <a:lnSpc>
                  <a:spcPts val="5250"/>
                </a:lnSpc>
              </a:pPr>
              <a:r>
                <a:rPr lang="en-US" sz="4187">
                  <a:solidFill>
                    <a:srgbClr val="97B8FF"/>
                  </a:solidFill>
                  <a:latin typeface="Arimo"/>
                  <a:ea typeface="Arimo"/>
                  <a:cs typeface="Arimo"/>
                  <a:sym typeface="Arimo"/>
                </a:rPr>
                <a:t>Implementation Analysis (Jupyter Notebook-Based)</a:t>
              </a:r>
            </a:p>
          </p:txBody>
        </p:sp>
      </p:grpSp>
      <p:grpSp>
        <p:nvGrpSpPr>
          <p:cNvPr name="Group 13" id="13"/>
          <p:cNvGrpSpPr/>
          <p:nvPr/>
        </p:nvGrpSpPr>
        <p:grpSpPr>
          <a:xfrm rot="0">
            <a:off x="855519" y="2177081"/>
            <a:ext cx="9919144" cy="1243584"/>
            <a:chOff x="0" y="0"/>
            <a:chExt cx="13225525" cy="1658112"/>
          </a:xfrm>
        </p:grpSpPr>
        <p:sp>
          <p:nvSpPr>
            <p:cNvPr name="Freeform 14" id="14"/>
            <p:cNvSpPr/>
            <p:nvPr/>
          </p:nvSpPr>
          <p:spPr>
            <a:xfrm flipH="false" flipV="false" rot="0">
              <a:off x="0" y="0"/>
              <a:ext cx="13225526" cy="1658112"/>
            </a:xfrm>
            <a:custGeom>
              <a:avLst/>
              <a:gdLst/>
              <a:ahLst/>
              <a:cxnLst/>
              <a:rect r="r" b="b" t="t" l="l"/>
              <a:pathLst>
                <a:path h="1658112" w="13225526">
                  <a:moveTo>
                    <a:pt x="0" y="43180"/>
                  </a:moveTo>
                  <a:cubicBezTo>
                    <a:pt x="0" y="19304"/>
                    <a:pt x="19304" y="0"/>
                    <a:pt x="43180" y="0"/>
                  </a:cubicBezTo>
                  <a:lnTo>
                    <a:pt x="13182346" y="0"/>
                  </a:lnTo>
                  <a:cubicBezTo>
                    <a:pt x="13206222" y="0"/>
                    <a:pt x="13225526" y="19304"/>
                    <a:pt x="13225526" y="43180"/>
                  </a:cubicBezTo>
                  <a:lnTo>
                    <a:pt x="13225526" y="1614932"/>
                  </a:lnTo>
                  <a:cubicBezTo>
                    <a:pt x="13225526" y="1638808"/>
                    <a:pt x="13206222" y="1658112"/>
                    <a:pt x="13182346" y="1658112"/>
                  </a:cubicBezTo>
                  <a:lnTo>
                    <a:pt x="43180" y="1658112"/>
                  </a:lnTo>
                  <a:cubicBezTo>
                    <a:pt x="19304" y="1658112"/>
                    <a:pt x="0" y="1638808"/>
                    <a:pt x="0" y="1614932"/>
                  </a:cubicBezTo>
                  <a:close/>
                </a:path>
              </a:pathLst>
            </a:custGeom>
            <a:solidFill>
              <a:srgbClr val="26262B"/>
            </a:solidFill>
          </p:spPr>
        </p:sp>
      </p:grpSp>
      <p:grpSp>
        <p:nvGrpSpPr>
          <p:cNvPr name="Group 15" id="15"/>
          <p:cNvGrpSpPr/>
          <p:nvPr/>
        </p:nvGrpSpPr>
        <p:grpSpPr>
          <a:xfrm rot="0">
            <a:off x="1071320" y="2350020"/>
            <a:ext cx="4178201" cy="421326"/>
            <a:chOff x="0" y="0"/>
            <a:chExt cx="5570935" cy="561768"/>
          </a:xfrm>
        </p:grpSpPr>
        <p:sp>
          <p:nvSpPr>
            <p:cNvPr name="Freeform 16" id="16"/>
            <p:cNvSpPr/>
            <p:nvPr/>
          </p:nvSpPr>
          <p:spPr>
            <a:xfrm flipH="false" flipV="false" rot="0">
              <a:off x="0" y="0"/>
              <a:ext cx="5570935" cy="561768"/>
            </a:xfrm>
            <a:custGeom>
              <a:avLst/>
              <a:gdLst/>
              <a:ahLst/>
              <a:cxnLst/>
              <a:rect r="r" b="b" t="t" l="l"/>
              <a:pathLst>
                <a:path h="561768" w="5570935">
                  <a:moveTo>
                    <a:pt x="0" y="0"/>
                  </a:moveTo>
                  <a:lnTo>
                    <a:pt x="5570935" y="0"/>
                  </a:lnTo>
                  <a:lnTo>
                    <a:pt x="5570935" y="561768"/>
                  </a:lnTo>
                  <a:lnTo>
                    <a:pt x="0" y="561768"/>
                  </a:lnTo>
                  <a:close/>
                </a:path>
              </a:pathLst>
            </a:custGeom>
            <a:solidFill>
              <a:srgbClr val="000000">
                <a:alpha val="0"/>
              </a:srgbClr>
            </a:solidFill>
          </p:spPr>
        </p:sp>
        <p:sp>
          <p:nvSpPr>
            <p:cNvPr name="TextBox 17" id="17"/>
            <p:cNvSpPr txBox="true"/>
            <p:nvPr/>
          </p:nvSpPr>
          <p:spPr>
            <a:xfrm>
              <a:off x="0" y="-28575"/>
              <a:ext cx="5570935" cy="590343"/>
            </a:xfrm>
            <a:prstGeom prst="rect">
              <a:avLst/>
            </a:prstGeom>
          </p:spPr>
          <p:txBody>
            <a:bodyPr anchor="t" rtlCol="false" tIns="0" lIns="0" bIns="0" rIns="0"/>
            <a:lstStyle/>
            <a:p>
              <a:pPr algn="l">
                <a:lnSpc>
                  <a:spcPts val="2625"/>
                </a:lnSpc>
              </a:pPr>
              <a:r>
                <a:rPr lang="en-US" sz="2061" b="true">
                  <a:solidFill>
                    <a:srgbClr val="E0D6DE"/>
                  </a:solidFill>
                  <a:latin typeface="Arimo Bold"/>
                  <a:ea typeface="Arimo Bold"/>
                  <a:cs typeface="Arimo Bold"/>
                  <a:sym typeface="Arimo Bold"/>
                </a:rPr>
                <a:t>1. Jupyter Notebook Workflow</a:t>
              </a:r>
            </a:p>
          </p:txBody>
        </p:sp>
      </p:grpSp>
      <p:grpSp>
        <p:nvGrpSpPr>
          <p:cNvPr name="Group 18" id="18"/>
          <p:cNvGrpSpPr/>
          <p:nvPr/>
        </p:nvGrpSpPr>
        <p:grpSpPr>
          <a:xfrm rot="0">
            <a:off x="1071320" y="2745307"/>
            <a:ext cx="9487495" cy="459581"/>
            <a:chOff x="0" y="0"/>
            <a:chExt cx="12649993" cy="612775"/>
          </a:xfrm>
        </p:grpSpPr>
        <p:sp>
          <p:nvSpPr>
            <p:cNvPr name="Freeform 19" id="19"/>
            <p:cNvSpPr/>
            <p:nvPr/>
          </p:nvSpPr>
          <p:spPr>
            <a:xfrm flipH="false" flipV="false" rot="0">
              <a:off x="0" y="0"/>
              <a:ext cx="12649993" cy="612775"/>
            </a:xfrm>
            <a:custGeom>
              <a:avLst/>
              <a:gdLst/>
              <a:ahLst/>
              <a:cxnLst/>
              <a:rect r="r" b="b" t="t" l="l"/>
              <a:pathLst>
                <a:path h="612775" w="12649993">
                  <a:moveTo>
                    <a:pt x="0" y="0"/>
                  </a:moveTo>
                  <a:lnTo>
                    <a:pt x="12649993" y="0"/>
                  </a:lnTo>
                  <a:lnTo>
                    <a:pt x="12649993" y="612775"/>
                  </a:lnTo>
                  <a:lnTo>
                    <a:pt x="0" y="612775"/>
                  </a:lnTo>
                  <a:close/>
                </a:path>
              </a:pathLst>
            </a:custGeom>
            <a:solidFill>
              <a:srgbClr val="000000">
                <a:alpha val="0"/>
              </a:srgbClr>
            </a:solidFill>
          </p:spPr>
        </p:sp>
        <p:sp>
          <p:nvSpPr>
            <p:cNvPr name="TextBox 20" id="20"/>
            <p:cNvSpPr txBox="true"/>
            <p:nvPr/>
          </p:nvSpPr>
          <p:spPr>
            <a:xfrm>
              <a:off x="0" y="-76200"/>
              <a:ext cx="12649993" cy="688975"/>
            </a:xfrm>
            <a:prstGeom prst="rect">
              <a:avLst/>
            </a:prstGeom>
          </p:spPr>
          <p:txBody>
            <a:bodyPr anchor="t" rtlCol="false" tIns="0" lIns="0" bIns="0" rIns="0"/>
            <a:lstStyle/>
            <a:p>
              <a:pPr algn="l">
                <a:lnSpc>
                  <a:spcPts val="2686"/>
                </a:lnSpc>
              </a:pPr>
              <a:r>
                <a:rPr lang="en-US" sz="1686">
                  <a:solidFill>
                    <a:srgbClr val="E0D6DE"/>
                  </a:solidFill>
                  <a:latin typeface="Arimo"/>
                  <a:ea typeface="Arimo"/>
                  <a:cs typeface="Arimo"/>
                  <a:sym typeface="Arimo"/>
                </a:rPr>
                <a:t>Developed Jupyter Notebook workflow for data preprocessing, model training, and evaluation.</a:t>
              </a:r>
            </a:p>
          </p:txBody>
        </p:sp>
      </p:grpSp>
      <p:grpSp>
        <p:nvGrpSpPr>
          <p:cNvPr name="Group 21" id="21"/>
          <p:cNvGrpSpPr/>
          <p:nvPr/>
        </p:nvGrpSpPr>
        <p:grpSpPr>
          <a:xfrm rot="0">
            <a:off x="855519" y="3636489"/>
            <a:ext cx="9919144" cy="1243584"/>
            <a:chOff x="0" y="0"/>
            <a:chExt cx="13225525" cy="1658112"/>
          </a:xfrm>
        </p:grpSpPr>
        <p:sp>
          <p:nvSpPr>
            <p:cNvPr name="Freeform 22" id="22"/>
            <p:cNvSpPr/>
            <p:nvPr/>
          </p:nvSpPr>
          <p:spPr>
            <a:xfrm flipH="false" flipV="false" rot="0">
              <a:off x="0" y="0"/>
              <a:ext cx="13225526" cy="1658112"/>
            </a:xfrm>
            <a:custGeom>
              <a:avLst/>
              <a:gdLst/>
              <a:ahLst/>
              <a:cxnLst/>
              <a:rect r="r" b="b" t="t" l="l"/>
              <a:pathLst>
                <a:path h="1658112" w="13225526">
                  <a:moveTo>
                    <a:pt x="0" y="43180"/>
                  </a:moveTo>
                  <a:cubicBezTo>
                    <a:pt x="0" y="19304"/>
                    <a:pt x="19304" y="0"/>
                    <a:pt x="43180" y="0"/>
                  </a:cubicBezTo>
                  <a:lnTo>
                    <a:pt x="13182346" y="0"/>
                  </a:lnTo>
                  <a:cubicBezTo>
                    <a:pt x="13206222" y="0"/>
                    <a:pt x="13225526" y="19304"/>
                    <a:pt x="13225526" y="43180"/>
                  </a:cubicBezTo>
                  <a:lnTo>
                    <a:pt x="13225526" y="1614932"/>
                  </a:lnTo>
                  <a:cubicBezTo>
                    <a:pt x="13225526" y="1638808"/>
                    <a:pt x="13206222" y="1658112"/>
                    <a:pt x="13182346" y="1658112"/>
                  </a:cubicBezTo>
                  <a:lnTo>
                    <a:pt x="43180" y="1658112"/>
                  </a:lnTo>
                  <a:cubicBezTo>
                    <a:pt x="19304" y="1658112"/>
                    <a:pt x="0" y="1638808"/>
                    <a:pt x="0" y="1614932"/>
                  </a:cubicBezTo>
                  <a:close/>
                </a:path>
              </a:pathLst>
            </a:custGeom>
            <a:solidFill>
              <a:srgbClr val="26262B"/>
            </a:solidFill>
          </p:spPr>
        </p:sp>
      </p:grpSp>
      <p:grpSp>
        <p:nvGrpSpPr>
          <p:cNvPr name="Group 23" id="23"/>
          <p:cNvGrpSpPr/>
          <p:nvPr/>
        </p:nvGrpSpPr>
        <p:grpSpPr>
          <a:xfrm rot="0">
            <a:off x="1071320" y="3809429"/>
            <a:ext cx="2998291" cy="421326"/>
            <a:chOff x="0" y="0"/>
            <a:chExt cx="3997721" cy="561768"/>
          </a:xfrm>
        </p:grpSpPr>
        <p:sp>
          <p:nvSpPr>
            <p:cNvPr name="Freeform 24" id="24"/>
            <p:cNvSpPr/>
            <p:nvPr/>
          </p:nvSpPr>
          <p:spPr>
            <a:xfrm flipH="false" flipV="false" rot="0">
              <a:off x="0" y="0"/>
              <a:ext cx="3997721" cy="561768"/>
            </a:xfrm>
            <a:custGeom>
              <a:avLst/>
              <a:gdLst/>
              <a:ahLst/>
              <a:cxnLst/>
              <a:rect r="r" b="b" t="t" l="l"/>
              <a:pathLst>
                <a:path h="561768" w="3997721">
                  <a:moveTo>
                    <a:pt x="0" y="0"/>
                  </a:moveTo>
                  <a:lnTo>
                    <a:pt x="3997721" y="0"/>
                  </a:lnTo>
                  <a:lnTo>
                    <a:pt x="3997721" y="561768"/>
                  </a:lnTo>
                  <a:lnTo>
                    <a:pt x="0" y="561768"/>
                  </a:lnTo>
                  <a:close/>
                </a:path>
              </a:pathLst>
            </a:custGeom>
            <a:solidFill>
              <a:srgbClr val="000000">
                <a:alpha val="0"/>
              </a:srgbClr>
            </a:solidFill>
          </p:spPr>
        </p:sp>
        <p:sp>
          <p:nvSpPr>
            <p:cNvPr name="TextBox 25" id="25"/>
            <p:cNvSpPr txBox="true"/>
            <p:nvPr/>
          </p:nvSpPr>
          <p:spPr>
            <a:xfrm>
              <a:off x="0" y="-28575"/>
              <a:ext cx="3997721" cy="590343"/>
            </a:xfrm>
            <a:prstGeom prst="rect">
              <a:avLst/>
            </a:prstGeom>
          </p:spPr>
          <p:txBody>
            <a:bodyPr anchor="t" rtlCol="false" tIns="0" lIns="0" bIns="0" rIns="0"/>
            <a:lstStyle/>
            <a:p>
              <a:pPr algn="l">
                <a:lnSpc>
                  <a:spcPts val="2625"/>
                </a:lnSpc>
              </a:pPr>
              <a:r>
                <a:rPr lang="en-US" sz="2061" b="true">
                  <a:solidFill>
                    <a:srgbClr val="E0D6DE"/>
                  </a:solidFill>
                  <a:latin typeface="Arimo Bold"/>
                  <a:ea typeface="Arimo Bold"/>
                  <a:cs typeface="Arimo Bold"/>
                  <a:sym typeface="Arimo Bold"/>
                </a:rPr>
                <a:t>2 .Data Preprocessing</a:t>
              </a:r>
            </a:p>
          </p:txBody>
        </p:sp>
      </p:grpSp>
      <p:grpSp>
        <p:nvGrpSpPr>
          <p:cNvPr name="Group 26" id="26"/>
          <p:cNvGrpSpPr/>
          <p:nvPr/>
        </p:nvGrpSpPr>
        <p:grpSpPr>
          <a:xfrm rot="0">
            <a:off x="1071320" y="4204716"/>
            <a:ext cx="9487495" cy="459581"/>
            <a:chOff x="0" y="0"/>
            <a:chExt cx="12649993" cy="612775"/>
          </a:xfrm>
        </p:grpSpPr>
        <p:sp>
          <p:nvSpPr>
            <p:cNvPr name="Freeform 27" id="27"/>
            <p:cNvSpPr/>
            <p:nvPr/>
          </p:nvSpPr>
          <p:spPr>
            <a:xfrm flipH="false" flipV="false" rot="0">
              <a:off x="0" y="0"/>
              <a:ext cx="12649993" cy="612775"/>
            </a:xfrm>
            <a:custGeom>
              <a:avLst/>
              <a:gdLst/>
              <a:ahLst/>
              <a:cxnLst/>
              <a:rect r="r" b="b" t="t" l="l"/>
              <a:pathLst>
                <a:path h="612775" w="12649993">
                  <a:moveTo>
                    <a:pt x="0" y="0"/>
                  </a:moveTo>
                  <a:lnTo>
                    <a:pt x="12649993" y="0"/>
                  </a:lnTo>
                  <a:lnTo>
                    <a:pt x="12649993" y="612775"/>
                  </a:lnTo>
                  <a:lnTo>
                    <a:pt x="0" y="612775"/>
                  </a:lnTo>
                  <a:close/>
                </a:path>
              </a:pathLst>
            </a:custGeom>
            <a:solidFill>
              <a:srgbClr val="000000">
                <a:alpha val="0"/>
              </a:srgbClr>
            </a:solidFill>
          </p:spPr>
        </p:sp>
        <p:sp>
          <p:nvSpPr>
            <p:cNvPr name="TextBox 28" id="28"/>
            <p:cNvSpPr txBox="true"/>
            <p:nvPr/>
          </p:nvSpPr>
          <p:spPr>
            <a:xfrm>
              <a:off x="0" y="-76200"/>
              <a:ext cx="12649993" cy="688975"/>
            </a:xfrm>
            <a:prstGeom prst="rect">
              <a:avLst/>
            </a:prstGeom>
          </p:spPr>
          <p:txBody>
            <a:bodyPr anchor="t" rtlCol="false" tIns="0" lIns="0" bIns="0" rIns="0"/>
            <a:lstStyle/>
            <a:p>
              <a:pPr algn="l">
                <a:lnSpc>
                  <a:spcPts val="2686"/>
                </a:lnSpc>
              </a:pPr>
              <a:r>
                <a:rPr lang="en-US" sz="1686">
                  <a:solidFill>
                    <a:srgbClr val="E0D6DE"/>
                  </a:solidFill>
                  <a:latin typeface="Arimo"/>
                  <a:ea typeface="Arimo"/>
                  <a:cs typeface="Arimo"/>
                  <a:sym typeface="Arimo"/>
                </a:rPr>
                <a:t>Cleaned missing values and created new technical indicators based on stock trends.</a:t>
              </a:r>
            </a:p>
          </p:txBody>
        </p:sp>
      </p:grpSp>
      <p:grpSp>
        <p:nvGrpSpPr>
          <p:cNvPr name="Group 29" id="29"/>
          <p:cNvGrpSpPr/>
          <p:nvPr/>
        </p:nvGrpSpPr>
        <p:grpSpPr>
          <a:xfrm rot="0">
            <a:off x="855519" y="5095898"/>
            <a:ext cx="9919144" cy="1243584"/>
            <a:chOff x="0" y="0"/>
            <a:chExt cx="13225525" cy="1658112"/>
          </a:xfrm>
        </p:grpSpPr>
        <p:sp>
          <p:nvSpPr>
            <p:cNvPr name="Freeform 30" id="30"/>
            <p:cNvSpPr/>
            <p:nvPr/>
          </p:nvSpPr>
          <p:spPr>
            <a:xfrm flipH="false" flipV="false" rot="0">
              <a:off x="0" y="0"/>
              <a:ext cx="13225526" cy="1658112"/>
            </a:xfrm>
            <a:custGeom>
              <a:avLst/>
              <a:gdLst/>
              <a:ahLst/>
              <a:cxnLst/>
              <a:rect r="r" b="b" t="t" l="l"/>
              <a:pathLst>
                <a:path h="1658112" w="13225526">
                  <a:moveTo>
                    <a:pt x="0" y="43180"/>
                  </a:moveTo>
                  <a:cubicBezTo>
                    <a:pt x="0" y="19304"/>
                    <a:pt x="19304" y="0"/>
                    <a:pt x="43180" y="0"/>
                  </a:cubicBezTo>
                  <a:lnTo>
                    <a:pt x="13182346" y="0"/>
                  </a:lnTo>
                  <a:cubicBezTo>
                    <a:pt x="13206222" y="0"/>
                    <a:pt x="13225526" y="19304"/>
                    <a:pt x="13225526" y="43180"/>
                  </a:cubicBezTo>
                  <a:lnTo>
                    <a:pt x="13225526" y="1614932"/>
                  </a:lnTo>
                  <a:cubicBezTo>
                    <a:pt x="13225526" y="1638808"/>
                    <a:pt x="13206222" y="1658112"/>
                    <a:pt x="13182346" y="1658112"/>
                  </a:cubicBezTo>
                  <a:lnTo>
                    <a:pt x="43180" y="1658112"/>
                  </a:lnTo>
                  <a:cubicBezTo>
                    <a:pt x="19304" y="1658112"/>
                    <a:pt x="0" y="1638808"/>
                    <a:pt x="0" y="1614932"/>
                  </a:cubicBezTo>
                  <a:close/>
                </a:path>
              </a:pathLst>
            </a:custGeom>
            <a:solidFill>
              <a:srgbClr val="26262B"/>
            </a:solidFill>
          </p:spPr>
        </p:sp>
      </p:grpSp>
      <p:grpSp>
        <p:nvGrpSpPr>
          <p:cNvPr name="Group 31" id="31"/>
          <p:cNvGrpSpPr/>
          <p:nvPr/>
        </p:nvGrpSpPr>
        <p:grpSpPr>
          <a:xfrm rot="0">
            <a:off x="1071320" y="5268837"/>
            <a:ext cx="4975622" cy="421326"/>
            <a:chOff x="0" y="0"/>
            <a:chExt cx="6634163" cy="561768"/>
          </a:xfrm>
        </p:grpSpPr>
        <p:sp>
          <p:nvSpPr>
            <p:cNvPr name="Freeform 32" id="32"/>
            <p:cNvSpPr/>
            <p:nvPr/>
          </p:nvSpPr>
          <p:spPr>
            <a:xfrm flipH="false" flipV="false" rot="0">
              <a:off x="0" y="0"/>
              <a:ext cx="6634162" cy="561768"/>
            </a:xfrm>
            <a:custGeom>
              <a:avLst/>
              <a:gdLst/>
              <a:ahLst/>
              <a:cxnLst/>
              <a:rect r="r" b="b" t="t" l="l"/>
              <a:pathLst>
                <a:path h="561768" w="6634162">
                  <a:moveTo>
                    <a:pt x="0" y="0"/>
                  </a:moveTo>
                  <a:lnTo>
                    <a:pt x="6634162" y="0"/>
                  </a:lnTo>
                  <a:lnTo>
                    <a:pt x="6634162" y="561768"/>
                  </a:lnTo>
                  <a:lnTo>
                    <a:pt x="0" y="561768"/>
                  </a:lnTo>
                  <a:close/>
                </a:path>
              </a:pathLst>
            </a:custGeom>
            <a:solidFill>
              <a:srgbClr val="000000">
                <a:alpha val="0"/>
              </a:srgbClr>
            </a:solidFill>
          </p:spPr>
        </p:sp>
        <p:sp>
          <p:nvSpPr>
            <p:cNvPr name="TextBox 33" id="33"/>
            <p:cNvSpPr txBox="true"/>
            <p:nvPr/>
          </p:nvSpPr>
          <p:spPr>
            <a:xfrm>
              <a:off x="0" y="-28575"/>
              <a:ext cx="6634163" cy="590343"/>
            </a:xfrm>
            <a:prstGeom prst="rect">
              <a:avLst/>
            </a:prstGeom>
          </p:spPr>
          <p:txBody>
            <a:bodyPr anchor="t" rtlCol="false" tIns="0" lIns="0" bIns="0" rIns="0"/>
            <a:lstStyle/>
            <a:p>
              <a:pPr algn="l">
                <a:lnSpc>
                  <a:spcPts val="2625"/>
                </a:lnSpc>
              </a:pPr>
              <a:r>
                <a:rPr lang="en-US" sz="2061" b="true">
                  <a:solidFill>
                    <a:srgbClr val="E0D6DE"/>
                  </a:solidFill>
                  <a:latin typeface="Arimo Bold"/>
                  <a:ea typeface="Arimo Bold"/>
                  <a:cs typeface="Arimo Bold"/>
                  <a:sym typeface="Arimo Bold"/>
                </a:rPr>
                <a:t>3. </a:t>
              </a:r>
              <a:r>
                <a:rPr lang="en-US" sz="2061" b="true">
                  <a:solidFill>
                    <a:srgbClr val="E0D6DE"/>
                  </a:solidFill>
                  <a:latin typeface="Arimo Bold"/>
                  <a:ea typeface="Arimo Bold"/>
                  <a:cs typeface="Arimo Bold"/>
                  <a:sym typeface="Arimo Bold"/>
                </a:rPr>
                <a:t>Trained Machine Learning Models</a:t>
              </a:r>
            </a:p>
          </p:txBody>
        </p:sp>
      </p:grpSp>
      <p:grpSp>
        <p:nvGrpSpPr>
          <p:cNvPr name="Group 34" id="34"/>
          <p:cNvGrpSpPr/>
          <p:nvPr/>
        </p:nvGrpSpPr>
        <p:grpSpPr>
          <a:xfrm rot="0">
            <a:off x="1071320" y="5664125"/>
            <a:ext cx="9487495" cy="459581"/>
            <a:chOff x="0" y="0"/>
            <a:chExt cx="12649993" cy="612775"/>
          </a:xfrm>
        </p:grpSpPr>
        <p:sp>
          <p:nvSpPr>
            <p:cNvPr name="Freeform 35" id="35"/>
            <p:cNvSpPr/>
            <p:nvPr/>
          </p:nvSpPr>
          <p:spPr>
            <a:xfrm flipH="false" flipV="false" rot="0">
              <a:off x="0" y="0"/>
              <a:ext cx="12649993" cy="612775"/>
            </a:xfrm>
            <a:custGeom>
              <a:avLst/>
              <a:gdLst/>
              <a:ahLst/>
              <a:cxnLst/>
              <a:rect r="r" b="b" t="t" l="l"/>
              <a:pathLst>
                <a:path h="612775" w="12649993">
                  <a:moveTo>
                    <a:pt x="0" y="0"/>
                  </a:moveTo>
                  <a:lnTo>
                    <a:pt x="12649993" y="0"/>
                  </a:lnTo>
                  <a:lnTo>
                    <a:pt x="12649993" y="612775"/>
                  </a:lnTo>
                  <a:lnTo>
                    <a:pt x="0" y="612775"/>
                  </a:lnTo>
                  <a:close/>
                </a:path>
              </a:pathLst>
            </a:custGeom>
            <a:solidFill>
              <a:srgbClr val="000000">
                <a:alpha val="0"/>
              </a:srgbClr>
            </a:solidFill>
          </p:spPr>
        </p:sp>
        <p:sp>
          <p:nvSpPr>
            <p:cNvPr name="TextBox 36" id="36"/>
            <p:cNvSpPr txBox="true"/>
            <p:nvPr/>
          </p:nvSpPr>
          <p:spPr>
            <a:xfrm>
              <a:off x="0" y="-76200"/>
              <a:ext cx="12649993" cy="688975"/>
            </a:xfrm>
            <a:prstGeom prst="rect">
              <a:avLst/>
            </a:prstGeom>
          </p:spPr>
          <p:txBody>
            <a:bodyPr anchor="t" rtlCol="false" tIns="0" lIns="0" bIns="0" rIns="0"/>
            <a:lstStyle/>
            <a:p>
              <a:pPr algn="l">
                <a:lnSpc>
                  <a:spcPts val="2686"/>
                </a:lnSpc>
              </a:pPr>
              <a:r>
                <a:rPr lang="en-US" sz="1686">
                  <a:solidFill>
                    <a:srgbClr val="E0D6DE"/>
                  </a:solidFill>
                  <a:latin typeface="Arimo"/>
                  <a:ea typeface="Arimo"/>
                  <a:cs typeface="Arimo"/>
                  <a:sym typeface="Arimo"/>
                </a:rPr>
                <a:t>Implemented </a:t>
              </a:r>
              <a:r>
                <a:rPr lang="en-US" sz="1686" b="true">
                  <a:solidFill>
                    <a:srgbClr val="E0D6DE"/>
                  </a:solidFill>
                  <a:latin typeface="Arimo Bold"/>
                  <a:ea typeface="Arimo Bold"/>
                  <a:cs typeface="Arimo Bold"/>
                  <a:sym typeface="Arimo Bold"/>
                </a:rPr>
                <a:t>Random Forest and XGBoost</a:t>
              </a:r>
              <a:r>
                <a:rPr lang="en-US" sz="1686">
                  <a:solidFill>
                    <a:srgbClr val="E0D6DE"/>
                  </a:solidFill>
                  <a:latin typeface="Arimo"/>
                  <a:ea typeface="Arimo"/>
                  <a:cs typeface="Arimo"/>
                  <a:sym typeface="Arimo"/>
                </a:rPr>
                <a:t> and evaluated them using confusion matrices</a:t>
              </a:r>
            </a:p>
          </p:txBody>
        </p:sp>
      </p:grpSp>
      <p:grpSp>
        <p:nvGrpSpPr>
          <p:cNvPr name="Group 37" id="37"/>
          <p:cNvGrpSpPr/>
          <p:nvPr/>
        </p:nvGrpSpPr>
        <p:grpSpPr>
          <a:xfrm rot="0">
            <a:off x="855519" y="6555307"/>
            <a:ext cx="9919144" cy="1243584"/>
            <a:chOff x="0" y="0"/>
            <a:chExt cx="13225525" cy="1658112"/>
          </a:xfrm>
        </p:grpSpPr>
        <p:sp>
          <p:nvSpPr>
            <p:cNvPr name="Freeform 38" id="38"/>
            <p:cNvSpPr/>
            <p:nvPr/>
          </p:nvSpPr>
          <p:spPr>
            <a:xfrm flipH="false" flipV="false" rot="0">
              <a:off x="0" y="0"/>
              <a:ext cx="13225526" cy="1658112"/>
            </a:xfrm>
            <a:custGeom>
              <a:avLst/>
              <a:gdLst/>
              <a:ahLst/>
              <a:cxnLst/>
              <a:rect r="r" b="b" t="t" l="l"/>
              <a:pathLst>
                <a:path h="1658112" w="13225526">
                  <a:moveTo>
                    <a:pt x="0" y="43180"/>
                  </a:moveTo>
                  <a:cubicBezTo>
                    <a:pt x="0" y="19304"/>
                    <a:pt x="19304" y="0"/>
                    <a:pt x="43180" y="0"/>
                  </a:cubicBezTo>
                  <a:lnTo>
                    <a:pt x="13182346" y="0"/>
                  </a:lnTo>
                  <a:cubicBezTo>
                    <a:pt x="13206222" y="0"/>
                    <a:pt x="13225526" y="19304"/>
                    <a:pt x="13225526" y="43180"/>
                  </a:cubicBezTo>
                  <a:lnTo>
                    <a:pt x="13225526" y="1614932"/>
                  </a:lnTo>
                  <a:cubicBezTo>
                    <a:pt x="13225526" y="1638808"/>
                    <a:pt x="13206222" y="1658112"/>
                    <a:pt x="13182346" y="1658112"/>
                  </a:cubicBezTo>
                  <a:lnTo>
                    <a:pt x="43180" y="1658112"/>
                  </a:lnTo>
                  <a:cubicBezTo>
                    <a:pt x="19304" y="1658112"/>
                    <a:pt x="0" y="1638808"/>
                    <a:pt x="0" y="1614932"/>
                  </a:cubicBezTo>
                  <a:close/>
                </a:path>
              </a:pathLst>
            </a:custGeom>
            <a:solidFill>
              <a:srgbClr val="26262B"/>
            </a:solidFill>
          </p:spPr>
        </p:sp>
      </p:grpSp>
      <p:grpSp>
        <p:nvGrpSpPr>
          <p:cNvPr name="Group 39" id="39"/>
          <p:cNvGrpSpPr/>
          <p:nvPr/>
        </p:nvGrpSpPr>
        <p:grpSpPr>
          <a:xfrm rot="0">
            <a:off x="1071320" y="6728246"/>
            <a:ext cx="4499670" cy="421326"/>
            <a:chOff x="0" y="0"/>
            <a:chExt cx="5999560" cy="561768"/>
          </a:xfrm>
        </p:grpSpPr>
        <p:sp>
          <p:nvSpPr>
            <p:cNvPr name="Freeform 40" id="40"/>
            <p:cNvSpPr/>
            <p:nvPr/>
          </p:nvSpPr>
          <p:spPr>
            <a:xfrm flipH="false" flipV="false" rot="0">
              <a:off x="0" y="0"/>
              <a:ext cx="5999560" cy="561768"/>
            </a:xfrm>
            <a:custGeom>
              <a:avLst/>
              <a:gdLst/>
              <a:ahLst/>
              <a:cxnLst/>
              <a:rect r="r" b="b" t="t" l="l"/>
              <a:pathLst>
                <a:path h="561768" w="5999560">
                  <a:moveTo>
                    <a:pt x="0" y="0"/>
                  </a:moveTo>
                  <a:lnTo>
                    <a:pt x="5999560" y="0"/>
                  </a:lnTo>
                  <a:lnTo>
                    <a:pt x="5999560" y="561768"/>
                  </a:lnTo>
                  <a:lnTo>
                    <a:pt x="0" y="561768"/>
                  </a:lnTo>
                  <a:close/>
                </a:path>
              </a:pathLst>
            </a:custGeom>
            <a:solidFill>
              <a:srgbClr val="000000">
                <a:alpha val="0"/>
              </a:srgbClr>
            </a:solidFill>
          </p:spPr>
        </p:sp>
        <p:sp>
          <p:nvSpPr>
            <p:cNvPr name="TextBox 41" id="41"/>
            <p:cNvSpPr txBox="true"/>
            <p:nvPr/>
          </p:nvSpPr>
          <p:spPr>
            <a:xfrm>
              <a:off x="0" y="-28575"/>
              <a:ext cx="5999560" cy="590343"/>
            </a:xfrm>
            <a:prstGeom prst="rect">
              <a:avLst/>
            </a:prstGeom>
          </p:spPr>
          <p:txBody>
            <a:bodyPr anchor="t" rtlCol="false" tIns="0" lIns="0" bIns="0" rIns="0"/>
            <a:lstStyle/>
            <a:p>
              <a:pPr algn="l">
                <a:lnSpc>
                  <a:spcPts val="2625"/>
                </a:lnSpc>
              </a:pPr>
              <a:r>
                <a:rPr lang="en-US" sz="2061" b="true">
                  <a:solidFill>
                    <a:srgbClr val="E0D6DE"/>
                  </a:solidFill>
                  <a:latin typeface="Arimo Bold"/>
                  <a:ea typeface="Arimo Bold"/>
                  <a:cs typeface="Arimo Bold"/>
                  <a:sym typeface="Arimo Bold"/>
                </a:rPr>
                <a:t>4. </a:t>
              </a:r>
              <a:r>
                <a:rPr lang="en-US" sz="2061" b="true">
                  <a:solidFill>
                    <a:srgbClr val="E0D6DE"/>
                  </a:solidFill>
                  <a:latin typeface="Arimo Bold"/>
                  <a:ea typeface="Arimo Bold"/>
                  <a:cs typeface="Arimo Bold"/>
                  <a:sym typeface="Arimo Bold"/>
                </a:rPr>
                <a:t>Implemented Prediction System</a:t>
              </a:r>
            </a:p>
          </p:txBody>
        </p:sp>
      </p:grpSp>
      <p:grpSp>
        <p:nvGrpSpPr>
          <p:cNvPr name="Group 42" id="42"/>
          <p:cNvGrpSpPr/>
          <p:nvPr/>
        </p:nvGrpSpPr>
        <p:grpSpPr>
          <a:xfrm rot="0">
            <a:off x="1071320" y="7123533"/>
            <a:ext cx="9487495" cy="459581"/>
            <a:chOff x="0" y="0"/>
            <a:chExt cx="12649993" cy="612775"/>
          </a:xfrm>
        </p:grpSpPr>
        <p:sp>
          <p:nvSpPr>
            <p:cNvPr name="Freeform 43" id="43"/>
            <p:cNvSpPr/>
            <p:nvPr/>
          </p:nvSpPr>
          <p:spPr>
            <a:xfrm flipH="false" flipV="false" rot="0">
              <a:off x="0" y="0"/>
              <a:ext cx="12649993" cy="612775"/>
            </a:xfrm>
            <a:custGeom>
              <a:avLst/>
              <a:gdLst/>
              <a:ahLst/>
              <a:cxnLst/>
              <a:rect r="r" b="b" t="t" l="l"/>
              <a:pathLst>
                <a:path h="612775" w="12649993">
                  <a:moveTo>
                    <a:pt x="0" y="0"/>
                  </a:moveTo>
                  <a:lnTo>
                    <a:pt x="12649993" y="0"/>
                  </a:lnTo>
                  <a:lnTo>
                    <a:pt x="12649993" y="612775"/>
                  </a:lnTo>
                  <a:lnTo>
                    <a:pt x="0" y="612775"/>
                  </a:lnTo>
                  <a:close/>
                </a:path>
              </a:pathLst>
            </a:custGeom>
            <a:solidFill>
              <a:srgbClr val="000000">
                <a:alpha val="0"/>
              </a:srgbClr>
            </a:solidFill>
          </p:spPr>
        </p:sp>
        <p:sp>
          <p:nvSpPr>
            <p:cNvPr name="TextBox 44" id="44"/>
            <p:cNvSpPr txBox="true"/>
            <p:nvPr/>
          </p:nvSpPr>
          <p:spPr>
            <a:xfrm>
              <a:off x="0" y="-76200"/>
              <a:ext cx="12649993" cy="688975"/>
            </a:xfrm>
            <a:prstGeom prst="rect">
              <a:avLst/>
            </a:prstGeom>
          </p:spPr>
          <p:txBody>
            <a:bodyPr anchor="t" rtlCol="false" tIns="0" lIns="0" bIns="0" rIns="0"/>
            <a:lstStyle/>
            <a:p>
              <a:pPr algn="l">
                <a:lnSpc>
                  <a:spcPts val="2686"/>
                </a:lnSpc>
              </a:pPr>
              <a:r>
                <a:rPr lang="en-US" sz="1686">
                  <a:solidFill>
                    <a:srgbClr val="E0D6DE"/>
                  </a:solidFill>
                  <a:latin typeface="Arimo"/>
                  <a:ea typeface="Arimo"/>
                  <a:cs typeface="Arimo"/>
                  <a:sym typeface="Arimo"/>
                </a:rPr>
                <a:t>Used trained models to predict </a:t>
              </a:r>
              <a:r>
                <a:rPr lang="en-US" sz="1686" b="true">
                  <a:solidFill>
                    <a:srgbClr val="E0D6DE"/>
                  </a:solidFill>
                  <a:latin typeface="Arimo Bold"/>
                  <a:ea typeface="Arimo Bold"/>
                  <a:cs typeface="Arimo Bold"/>
                  <a:sym typeface="Arimo Bold"/>
                </a:rPr>
                <a:t>next-day stock movements</a:t>
              </a:r>
              <a:r>
                <a:rPr lang="en-US" sz="1686">
                  <a:solidFill>
                    <a:srgbClr val="E0D6DE"/>
                  </a:solidFill>
                  <a:latin typeface="Arimo"/>
                  <a:ea typeface="Arimo"/>
                  <a:cs typeface="Arimo"/>
                  <a:sym typeface="Arimo"/>
                </a:rPr>
                <a:t> and stored results for analysis.</a:t>
              </a:r>
            </a:p>
          </p:txBody>
        </p:sp>
      </p:grpSp>
      <p:grpSp>
        <p:nvGrpSpPr>
          <p:cNvPr name="Group 45" id="45"/>
          <p:cNvGrpSpPr/>
          <p:nvPr/>
        </p:nvGrpSpPr>
        <p:grpSpPr>
          <a:xfrm rot="0">
            <a:off x="855519" y="8014716"/>
            <a:ext cx="9919144" cy="1243584"/>
            <a:chOff x="0" y="0"/>
            <a:chExt cx="13225525" cy="1658112"/>
          </a:xfrm>
        </p:grpSpPr>
        <p:sp>
          <p:nvSpPr>
            <p:cNvPr name="Freeform 46" id="46"/>
            <p:cNvSpPr/>
            <p:nvPr/>
          </p:nvSpPr>
          <p:spPr>
            <a:xfrm flipH="false" flipV="false" rot="0">
              <a:off x="0" y="0"/>
              <a:ext cx="13225526" cy="1658112"/>
            </a:xfrm>
            <a:custGeom>
              <a:avLst/>
              <a:gdLst/>
              <a:ahLst/>
              <a:cxnLst/>
              <a:rect r="r" b="b" t="t" l="l"/>
              <a:pathLst>
                <a:path h="1658112" w="13225526">
                  <a:moveTo>
                    <a:pt x="0" y="43180"/>
                  </a:moveTo>
                  <a:cubicBezTo>
                    <a:pt x="0" y="19304"/>
                    <a:pt x="19304" y="0"/>
                    <a:pt x="43180" y="0"/>
                  </a:cubicBezTo>
                  <a:lnTo>
                    <a:pt x="13182346" y="0"/>
                  </a:lnTo>
                  <a:cubicBezTo>
                    <a:pt x="13206222" y="0"/>
                    <a:pt x="13225526" y="19304"/>
                    <a:pt x="13225526" y="43180"/>
                  </a:cubicBezTo>
                  <a:lnTo>
                    <a:pt x="13225526" y="1614932"/>
                  </a:lnTo>
                  <a:cubicBezTo>
                    <a:pt x="13225526" y="1638808"/>
                    <a:pt x="13206222" y="1658112"/>
                    <a:pt x="13182346" y="1658112"/>
                  </a:cubicBezTo>
                  <a:lnTo>
                    <a:pt x="43180" y="1658112"/>
                  </a:lnTo>
                  <a:cubicBezTo>
                    <a:pt x="19304" y="1658112"/>
                    <a:pt x="0" y="1638808"/>
                    <a:pt x="0" y="1614932"/>
                  </a:cubicBezTo>
                  <a:close/>
                </a:path>
              </a:pathLst>
            </a:custGeom>
            <a:solidFill>
              <a:srgbClr val="26262B"/>
            </a:solidFill>
          </p:spPr>
        </p:sp>
      </p:grpSp>
      <p:grpSp>
        <p:nvGrpSpPr>
          <p:cNvPr name="Group 47" id="47"/>
          <p:cNvGrpSpPr/>
          <p:nvPr/>
        </p:nvGrpSpPr>
        <p:grpSpPr>
          <a:xfrm rot="0">
            <a:off x="1071320" y="8187654"/>
            <a:ext cx="5712916" cy="421326"/>
            <a:chOff x="0" y="0"/>
            <a:chExt cx="7617221" cy="561768"/>
          </a:xfrm>
        </p:grpSpPr>
        <p:sp>
          <p:nvSpPr>
            <p:cNvPr name="Freeform 48" id="48"/>
            <p:cNvSpPr/>
            <p:nvPr/>
          </p:nvSpPr>
          <p:spPr>
            <a:xfrm flipH="false" flipV="false" rot="0">
              <a:off x="0" y="0"/>
              <a:ext cx="7617221" cy="561768"/>
            </a:xfrm>
            <a:custGeom>
              <a:avLst/>
              <a:gdLst/>
              <a:ahLst/>
              <a:cxnLst/>
              <a:rect r="r" b="b" t="t" l="l"/>
              <a:pathLst>
                <a:path h="561768" w="7617221">
                  <a:moveTo>
                    <a:pt x="0" y="0"/>
                  </a:moveTo>
                  <a:lnTo>
                    <a:pt x="7617221" y="0"/>
                  </a:lnTo>
                  <a:lnTo>
                    <a:pt x="7617221" y="561768"/>
                  </a:lnTo>
                  <a:lnTo>
                    <a:pt x="0" y="561768"/>
                  </a:lnTo>
                  <a:close/>
                </a:path>
              </a:pathLst>
            </a:custGeom>
            <a:solidFill>
              <a:srgbClr val="000000">
                <a:alpha val="0"/>
              </a:srgbClr>
            </a:solidFill>
          </p:spPr>
        </p:sp>
        <p:sp>
          <p:nvSpPr>
            <p:cNvPr name="TextBox 49" id="49"/>
            <p:cNvSpPr txBox="true"/>
            <p:nvPr/>
          </p:nvSpPr>
          <p:spPr>
            <a:xfrm>
              <a:off x="0" y="-28575"/>
              <a:ext cx="7617221" cy="590343"/>
            </a:xfrm>
            <a:prstGeom prst="rect">
              <a:avLst/>
            </a:prstGeom>
          </p:spPr>
          <p:txBody>
            <a:bodyPr anchor="t" rtlCol="false" tIns="0" lIns="0" bIns="0" rIns="0"/>
            <a:lstStyle/>
            <a:p>
              <a:pPr algn="l">
                <a:lnSpc>
                  <a:spcPts val="2625"/>
                </a:lnSpc>
              </a:pPr>
              <a:r>
                <a:rPr lang="en-US" sz="2061" b="true">
                  <a:solidFill>
                    <a:srgbClr val="E0D6DE"/>
                  </a:solidFill>
                  <a:latin typeface="Arimo Bold"/>
                  <a:ea typeface="Arimo Bold"/>
                  <a:cs typeface="Arimo Bold"/>
                  <a:sym typeface="Arimo Bold"/>
                </a:rPr>
                <a:t>5. </a:t>
              </a:r>
              <a:r>
                <a:rPr lang="en-US" sz="2061" b="true">
                  <a:solidFill>
                    <a:srgbClr val="E0D6DE"/>
                  </a:solidFill>
                  <a:latin typeface="Arimo Bold"/>
                  <a:ea typeface="Arimo Bold"/>
                  <a:cs typeface="Arimo Bold"/>
                  <a:sym typeface="Arimo Bold"/>
                </a:rPr>
                <a:t>Real-Time Data Integration (Future Work)</a:t>
              </a:r>
            </a:p>
          </p:txBody>
        </p:sp>
      </p:grpSp>
      <p:grpSp>
        <p:nvGrpSpPr>
          <p:cNvPr name="Group 50" id="50"/>
          <p:cNvGrpSpPr/>
          <p:nvPr/>
        </p:nvGrpSpPr>
        <p:grpSpPr>
          <a:xfrm rot="0">
            <a:off x="1071320" y="8582941"/>
            <a:ext cx="9487495" cy="459581"/>
            <a:chOff x="0" y="0"/>
            <a:chExt cx="12649993" cy="612775"/>
          </a:xfrm>
        </p:grpSpPr>
        <p:sp>
          <p:nvSpPr>
            <p:cNvPr name="Freeform 51" id="51"/>
            <p:cNvSpPr/>
            <p:nvPr/>
          </p:nvSpPr>
          <p:spPr>
            <a:xfrm flipH="false" flipV="false" rot="0">
              <a:off x="0" y="0"/>
              <a:ext cx="12649993" cy="612775"/>
            </a:xfrm>
            <a:custGeom>
              <a:avLst/>
              <a:gdLst/>
              <a:ahLst/>
              <a:cxnLst/>
              <a:rect r="r" b="b" t="t" l="l"/>
              <a:pathLst>
                <a:path h="612775" w="12649993">
                  <a:moveTo>
                    <a:pt x="0" y="0"/>
                  </a:moveTo>
                  <a:lnTo>
                    <a:pt x="12649993" y="0"/>
                  </a:lnTo>
                  <a:lnTo>
                    <a:pt x="12649993" y="612775"/>
                  </a:lnTo>
                  <a:lnTo>
                    <a:pt x="0" y="612775"/>
                  </a:lnTo>
                  <a:close/>
                </a:path>
              </a:pathLst>
            </a:custGeom>
            <a:solidFill>
              <a:srgbClr val="000000">
                <a:alpha val="0"/>
              </a:srgbClr>
            </a:solidFill>
          </p:spPr>
        </p:sp>
        <p:sp>
          <p:nvSpPr>
            <p:cNvPr name="TextBox 52" id="52"/>
            <p:cNvSpPr txBox="true"/>
            <p:nvPr/>
          </p:nvSpPr>
          <p:spPr>
            <a:xfrm>
              <a:off x="0" y="-76200"/>
              <a:ext cx="12649993" cy="688975"/>
            </a:xfrm>
            <a:prstGeom prst="rect">
              <a:avLst/>
            </a:prstGeom>
          </p:spPr>
          <p:txBody>
            <a:bodyPr anchor="t" rtlCol="false" tIns="0" lIns="0" bIns="0" rIns="0"/>
            <a:lstStyle/>
            <a:p>
              <a:pPr algn="l">
                <a:lnSpc>
                  <a:spcPts val="2686"/>
                </a:lnSpc>
              </a:pPr>
              <a:r>
                <a:rPr lang="en-US" sz="1686">
                  <a:solidFill>
                    <a:srgbClr val="E0D6DE"/>
                  </a:solidFill>
                  <a:latin typeface="Arimo"/>
                  <a:ea typeface="Arimo"/>
                  <a:cs typeface="Arimo"/>
                  <a:sym typeface="Arimo"/>
                </a:rPr>
                <a:t>Planned real-time stock data updates for continuous learning.</a:t>
              </a:r>
            </a:p>
          </p:txBody>
        </p:sp>
      </p:grpSp>
      <p:sp>
        <p:nvSpPr>
          <p:cNvPr name="TextBox 53" id="53"/>
          <p:cNvSpPr txBox="true"/>
          <p:nvPr/>
        </p:nvSpPr>
        <p:spPr>
          <a:xfrm rot="0">
            <a:off x="8806137" y="9758266"/>
            <a:ext cx="940627" cy="340014"/>
          </a:xfrm>
          <a:prstGeom prst="rect">
            <a:avLst/>
          </a:prstGeom>
        </p:spPr>
        <p:txBody>
          <a:bodyPr anchor="t" rtlCol="false" tIns="0" lIns="0" bIns="0" rIns="0">
            <a:spAutoFit/>
          </a:bodyPr>
          <a:lstStyle/>
          <a:p>
            <a:pPr algn="ctr">
              <a:lnSpc>
                <a:spcPts val="2680"/>
              </a:lnSpc>
              <a:spcBef>
                <a:spcPct val="0"/>
              </a:spcBef>
            </a:pPr>
            <a:r>
              <a:rPr lang="en-US" sz="2145">
                <a:solidFill>
                  <a:srgbClr val="FFFFFF"/>
                </a:solidFill>
                <a:latin typeface="Arimo"/>
                <a:ea typeface="Arimo"/>
                <a:cs typeface="Arimo"/>
                <a:sym typeface="Arim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DAGexkNgzfk</dc:identifier>
  <dcterms:modified xsi:type="dcterms:W3CDTF">2011-08-01T06:04:30Z</dcterms:modified>
  <cp:revision>1</cp:revision>
  <dc:title>AI-Based-Stock-Market-Analysis (4).pptx.pptx_20250211_104204_0000.pptx</dc:title>
</cp:coreProperties>
</file>